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7"/>
  </p:notes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98" r:id="rId12"/>
    <p:sldId id="299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2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1123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F3647-DE95-4B34-87D3-157D044388E5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62AB8-932A-4D08-B4D3-826701E1B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02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Zoom Up Gears</a:t>
            </a:r>
            <a:endParaRPr lang="en-US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(Advanced)</a:t>
            </a:r>
            <a:endParaRPr lang="en-US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05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thumbnail images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Slides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Layout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Blank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Design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Hardcover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first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below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 Special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 Special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As,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(JPEG)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new image,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800100" marR="0" lvl="1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Left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800100" marR="0" lvl="1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Bottom</a:t>
            </a:r>
            <a:r>
              <a:rPr lang="en-US" sz="1200" b="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second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below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 Special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 Special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As,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(JPEG)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new image,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800100" marR="0" lvl="1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Center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800100" marR="0" lvl="1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Bottom</a:t>
            </a:r>
            <a:r>
              <a:rPr lang="en-US" sz="1200" b="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Media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from File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click the drive or library that contains the video. In the right pane of the dialog box, click the third video that you want and then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then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Copy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Clipboard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below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 Special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 Special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Paste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As,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(JPEG)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new image,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Arrange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800100" marR="0" lvl="1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800100" marR="0" lvl="1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Symbol"/>
              <a:buChar char="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Align Bottom</a:t>
            </a:r>
            <a:r>
              <a:rPr lang="en-US" sz="1200" b="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Press and hold CTRL and select all 3 images.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1.68”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2.98”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just the left image. Also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launching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3-D Rotation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3-D Rotation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on the right pane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the arrow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Presets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Perspective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Perspective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Rotation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X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box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330 degrees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 on slide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Horizontal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0.54”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5.08”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Solid line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then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Black, Text 1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second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Style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Style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0.75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then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Presets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Outer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Offset Diagonal Bottom Left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third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center image.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launching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 on slide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Horizontal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3.51”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5.12”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Solid line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then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Black, Text 1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second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Style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Style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0.75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then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Presets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Outer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Offset Bottom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(first row, second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third image. Also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launching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3-D Rotation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3-D Rotation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on the right pane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the arrow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Presets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Perspective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Perspective Left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Arial"/>
              <a:buChar char="•"/>
              <a:tabLst>
                <a:tab pos="114300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X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30 degrees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 on slide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Horizontal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6.33”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5.08”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Solid line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then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Black, Text 1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second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Style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 Style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0.75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Shadow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pane, then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Presets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Outer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Offset Diagonal Bottom Right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first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Picture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animation effects on this slide, do the 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Press and hold CTRL and select all three videos. 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Video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launching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 and rotate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Height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4.63”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Width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8.2”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 on slide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Horizontal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0.9”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0.66”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Border 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Border 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Solid line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then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Theme Colors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Black, Text 1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(first row, second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Border Style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Border Style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set the Width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0.75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Video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Select the video that matches the left image.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Entrance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Zoom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same video.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After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same video.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Trigger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On Click Of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2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Select the video that matches the center image.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Entrance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Zoom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same video.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After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same video.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Trigger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On Click Of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4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Select the video that matches the right image.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Entrance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Zoom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same video.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After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same video.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Trigger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point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On Click Of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Picture 5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Select the video that matches the left image.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Add 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at the top of the list, using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Down Arrow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Re-Order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at the bottom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move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into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Trigger: Picture 4 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but above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 the group.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Select the same video.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Add 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at the top of the list, using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Down Arrow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Re-Order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at the bottom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move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into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Trigger: Picture 5 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but above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 the group.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Select the video that matches the center image.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Add 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at the top of the list, using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Down Arrow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Re-Order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at the bottom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move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into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Trigger: Picture 2 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but above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 the group.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Select the same video.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Add 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at the top of the list, using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Down Arrow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Re-Order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at the bottom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move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into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Trigger: Picture 5 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but above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 the group.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Select the video that matches the right image.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Add 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at the top of the list, using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Down Arrow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Re-Order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at the bottom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move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into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Trigger: Picture 2 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but above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 the group.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Select the same video.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Add 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at the top of the list, using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Down Arrow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next to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Re-Order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at the bottom of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 Pane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move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 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into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Trigger: Picture 4 Group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but above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Play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animation in the group.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Press and hold CTRL and select all 3 video.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Advanced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Add Animation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Exit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Fade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Animations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Timing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group,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Start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With Previous.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b="1" dirty="0" smtClean="0">
                <a:solidFill>
                  <a:srgbClr val="FF0000"/>
                </a:solidFill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text effects on this slide,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Insert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Text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Text Box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and then on the slide drag to draw your text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With the text box selected, type the text, ”Click Thumbnail Image To Play Movie.”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 the text. 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Font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685800" marR="0" lvl="1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Select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Calibri (Headings)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font list.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685800" marR="0" lvl="1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Click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Bold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icon.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685800" marR="0" lvl="1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Font 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14 pt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Home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Paragraph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select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Center Text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icon.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text box.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Drawing Tools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on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tab,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WordArt Styles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group, 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Presets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Applies to Selected Text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Fill, Dark Red, Text 1, Inner Shadow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(second row, third option from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Also under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Drawing Tools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on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Size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corner opening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Shape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Shape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Position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685800" marR="0" lvl="1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2.74”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from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 Top Left Corner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685800" marR="0" lvl="1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box, enter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7.03”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from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Top Left Corner</a:t>
            </a:r>
            <a:r>
              <a:rPr lang="en-US" sz="1200" b="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Shape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 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To reproduce the background effects on this slide, do the </a:t>
            </a:r>
            <a:r>
              <a:rPr lang="en-US" sz="1200" smtClean="0">
                <a:effectLst/>
                <a:latin typeface="Segoe UI"/>
                <a:ea typeface="Calibri"/>
                <a:cs typeface="Times New Roman"/>
              </a:rPr>
              <a:t>following:</a:t>
            </a:r>
          </a:p>
          <a:p>
            <a:pPr marL="0" marR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Under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Design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tab, 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Background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group, click the arrow at the bottom right corner launching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Background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Background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box,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Fill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in the left pane, under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Fill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in the right pane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Gradient fill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, click the arrow to the right of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Type 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and select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Linear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Gradient stops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click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Add gradient stop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Remove gradient stop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until four stops appear on the slider. Customize the gradient stops as follows: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11430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first stop on the slider,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  <a:tabLst>
                <a:tab pos="16002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0%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  <a:tabLst>
                <a:tab pos="16002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Brown, Accent 4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(first row, fifth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11430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last stop on the list,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  <a:tabLst>
                <a:tab pos="16002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25%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  <a:tabLst>
                <a:tab pos="16002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Brown, Accent 4, Lighter 40%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(first row, fifth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11430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first stop on the slider, and then do the following: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  <a:tabLst>
                <a:tab pos="16002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75%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  <a:tabLst>
                <a:tab pos="16002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Olive Green, Accent 6, Lighter 40%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(fourth row, tenth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742950" marR="0" lvl="1" indent="-2857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11430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the last stop on the list, and then do the following: 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  <a:tabLst>
                <a:tab pos="16002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In the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Position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box, enter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100%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1143000" marR="0" lvl="2" indent="-2286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romanLcPeriod"/>
              <a:tabLst>
                <a:tab pos="1600200" algn="l"/>
              </a:tabLst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Click the button next to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Color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and then under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Theme Colors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select </a:t>
            </a:r>
            <a:r>
              <a:rPr lang="en-US" sz="1200" b="1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Olive Green, Accent 6, Darker 50% </a:t>
            </a:r>
            <a:r>
              <a:rPr lang="en-US" sz="1200" kern="1200" dirty="0" smtClean="0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(sixth row, tenth option from the left).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  <a:p>
            <a:pPr marL="342900" marR="0" lvl="0" indent="-3429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  <a:tabLst>
                <a:tab pos="742950" algn="l"/>
              </a:tabLst>
            </a:pP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Close </a:t>
            </a:r>
            <a:r>
              <a:rPr lang="en-US" sz="1200" b="1" dirty="0" smtClean="0">
                <a:effectLst/>
                <a:latin typeface="Segoe UI"/>
                <a:ea typeface="Calibri"/>
                <a:cs typeface="Times New Roman"/>
              </a:rPr>
              <a:t>Format Background</a:t>
            </a:r>
            <a:r>
              <a:rPr lang="en-US" sz="1200" dirty="0" smtClean="0">
                <a:effectLst/>
                <a:latin typeface="Segoe UI"/>
                <a:ea typeface="Calibri"/>
                <a:cs typeface="Times New Roman"/>
              </a:rPr>
              <a:t> dialog box.</a:t>
            </a:r>
            <a:endParaRPr lang="en-US" sz="1200" dirty="0" smtClean="0">
              <a:effectLst/>
              <a:latin typeface="+mn-lt"/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6DF06-B34B-4732-9496-5F1CC746B0B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85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9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94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6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67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70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47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27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526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88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5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79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17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5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07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9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8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7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175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83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270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3CA43-D23C-471B-AA3E-DCE197653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6643-4896-466A-ADE2-D57DBEAA774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D6883-F0D7-4C91-AC20-0EFB91B27929}" type="datetimeFigureOut">
              <a:rPr lang="en-US" smtClean="0"/>
              <a:t>10/26/2015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E1A75-1E99-47BB-8DA9-F8EF714B08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485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microsoft.com/office/2007/relationships/media" Target="../media/media2.wm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3.png"/><Relationship Id="rId5" Type="http://schemas.microsoft.com/office/2007/relationships/media" Target="../media/media3.wmv"/><Relationship Id="rId10" Type="http://schemas.openxmlformats.org/officeDocument/2006/relationships/image" Target="../media/image2.png"/><Relationship Id="rId4" Type="http://schemas.openxmlformats.org/officeDocument/2006/relationships/video" Target="../media/media2.wmv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25000">
              <a:schemeClr val="accent4">
                <a:lumMod val="60000"/>
                <a:lumOff val="40000"/>
              </a:schemeClr>
            </a:gs>
            <a:gs pos="7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50000"/>
              </a:schemeClr>
            </a:gs>
          </a:gsLst>
          <a:lin ang="4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ears_960x540_1.wmv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5269" y="604898"/>
            <a:ext cx="7495618" cy="4230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Gears_960x540_3.wm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5269" y="604898"/>
            <a:ext cx="7495618" cy="4230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Gears_960x540_2.wmv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5269" y="604898"/>
            <a:ext cx="7495618" cy="42304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825269" y="5257800"/>
            <a:ext cx="7495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League Spartan" panose="00000800000000000000" pitchFamily="50" charset="0"/>
              </a:rPr>
              <a:t>WE MADE EVERYBODY DO SCRUM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Informal Roman" panose="030604020304060B0204" pitchFamily="66" charset="0"/>
              </a:rPr>
              <a:t>Why didn’t it work?</a:t>
            </a:r>
          </a:p>
        </p:txBody>
      </p:sp>
    </p:spTree>
    <p:extLst>
      <p:ext uri="{BB962C8B-B14F-4D97-AF65-F5344CB8AC3E}">
        <p14:creationId xmlns:p14="http://schemas.microsoft.com/office/powerpoint/2010/main" val="175246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28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781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3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1095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78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6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Teams are Just Storming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" y="2286794"/>
            <a:ext cx="7556500" cy="3429000"/>
          </a:xfrm>
        </p:spPr>
      </p:pic>
    </p:spTree>
    <p:extLst>
      <p:ext uri="{BB962C8B-B14F-4D97-AF65-F5344CB8AC3E}">
        <p14:creationId xmlns:p14="http://schemas.microsoft.com/office/powerpoint/2010/main" val="13895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Probably Not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team storms.  Systemic issues are not due to “storming.”</a:t>
            </a:r>
          </a:p>
          <a:p>
            <a:r>
              <a:rPr lang="en-US" dirty="0" smtClean="0"/>
              <a:t>Storming is not a mandatory part of a team’s trajectory, although the J-Curve often is.</a:t>
            </a:r>
          </a:p>
          <a:p>
            <a:r>
              <a:rPr lang="en-US" dirty="0" smtClean="0"/>
              <a:t>Storming starts at around 1.5 months and can last twice that long.  It doesn’t go on forever.</a:t>
            </a:r>
          </a:p>
          <a:p>
            <a:r>
              <a:rPr lang="en-US" dirty="0" smtClean="0"/>
              <a:t>94% of a team’s problems come from the system, not from the team.  The other 6% are special causes unique to them.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4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Has Little to do with Scrum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963" y="1690689"/>
            <a:ext cx="5356074" cy="4017056"/>
          </a:xfrm>
        </p:spPr>
      </p:pic>
    </p:spTree>
    <p:extLst>
      <p:ext uri="{BB962C8B-B14F-4D97-AF65-F5344CB8AC3E}">
        <p14:creationId xmlns:p14="http://schemas.microsoft.com/office/powerpoint/2010/main" val="3308923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Four </a:t>
            </a:r>
            <a:r>
              <a:rPr lang="en-US" dirty="0" smtClean="0"/>
              <a:t>Steps to Unscrewing Your Agile Transformation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8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Your Goals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Just Common Sense, Right?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Like having measurable strategic goals</a:t>
            </a:r>
          </a:p>
          <a:p>
            <a:r>
              <a:rPr lang="en-US" dirty="0" smtClean="0"/>
              <a:t>Like only working on the things that have the most value</a:t>
            </a:r>
          </a:p>
          <a:p>
            <a:r>
              <a:rPr lang="en-US" dirty="0" smtClean="0"/>
              <a:t>Like finishing your highest priority projects before starting new ones</a:t>
            </a:r>
          </a:p>
          <a:p>
            <a:r>
              <a:rPr lang="en-US" dirty="0" smtClean="0"/>
              <a:t>Like allocating as many resources to the most valuable project as possible</a:t>
            </a:r>
          </a:p>
          <a:p>
            <a:r>
              <a:rPr lang="en-US" dirty="0" smtClean="0"/>
              <a:t>Like only getting requirements for items you’re actually about ready to do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0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Need to Know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your target situation is</a:t>
            </a:r>
          </a:p>
          <a:p>
            <a:r>
              <a:rPr lang="en-US" dirty="0" smtClean="0"/>
              <a:t>What the differences are between your current situation and your target situation</a:t>
            </a:r>
          </a:p>
          <a:p>
            <a:r>
              <a:rPr lang="en-US" dirty="0" smtClean="0"/>
              <a:t>How you will know that you are approaching your target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8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ROI – measure the $ made or saved on each delivered increment</a:t>
            </a:r>
          </a:p>
          <a:p>
            <a:r>
              <a:rPr lang="en-US" dirty="0" smtClean="0"/>
              <a:t>Predictability – measure volatility and/or how close your projections are to reality</a:t>
            </a:r>
          </a:p>
          <a:p>
            <a:r>
              <a:rPr lang="en-US" dirty="0" smtClean="0"/>
              <a:t>Ability to Adjust – measure how long it takes to introduce new priorities into the workflow and the costs of doing so</a:t>
            </a:r>
          </a:p>
          <a:p>
            <a:r>
              <a:rPr lang="en-US" dirty="0" smtClean="0"/>
              <a:t>Strategic Alignment – ability to trace each work item to a strategic goal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88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Bad Goals, Bad Goals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Whatcha</a:t>
            </a:r>
            <a:r>
              <a:rPr lang="en-US" dirty="0" smtClean="0"/>
              <a:t> </a:t>
            </a:r>
            <a:r>
              <a:rPr lang="en-US" dirty="0" err="1" smtClean="0"/>
              <a:t>Gonna</a:t>
            </a:r>
            <a:r>
              <a:rPr lang="en-US" dirty="0" smtClean="0"/>
              <a:t> Do?)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Get Faster</a:t>
            </a:r>
          </a:p>
          <a:p>
            <a:r>
              <a:rPr lang="en-US" dirty="0" smtClean="0"/>
              <a:t>Plan Less</a:t>
            </a:r>
          </a:p>
          <a:p>
            <a:r>
              <a:rPr lang="en-US" dirty="0" smtClean="0"/>
              <a:t>Do What Everyone Else Is Doing</a:t>
            </a:r>
          </a:p>
          <a:p>
            <a:r>
              <a:rPr lang="en-US" dirty="0" smtClean="0"/>
              <a:t>Get Certified</a:t>
            </a:r>
          </a:p>
          <a:p>
            <a:r>
              <a:rPr lang="en-US" dirty="0" smtClean="0"/>
              <a:t>We Want a Recipe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825625"/>
            <a:ext cx="4183581" cy="2928507"/>
          </a:xfrm>
        </p:spPr>
      </p:pic>
    </p:spTree>
    <p:extLst>
      <p:ext uri="{BB962C8B-B14F-4D97-AF65-F5344CB8AC3E}">
        <p14:creationId xmlns:p14="http://schemas.microsoft.com/office/powerpoint/2010/main" val="139133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What You’re Willing to Change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Two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994705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Phil Ledgerwood</a:t>
            </a:r>
          </a:p>
          <a:p>
            <a:r>
              <a:rPr lang="en-US" u="sng" dirty="0">
                <a:latin typeface="Roboto" panose="02000000000000000000" pitchFamily="2" charset="0"/>
                <a:ea typeface="Roboto" panose="02000000000000000000" pitchFamily="2" charset="0"/>
              </a:rPr>
              <a:t>thecuttingledge.com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Integrity Inspired Solutions</a:t>
            </a:r>
          </a:p>
          <a:p>
            <a:r>
              <a:rPr lang="en-US" u="sng" dirty="0">
                <a:latin typeface="Roboto" panose="02000000000000000000" pitchFamily="2" charset="0"/>
                <a:ea typeface="Roboto" panose="02000000000000000000" pitchFamily="2" charset="0"/>
              </a:rPr>
              <a:t>integrityinspired.com</a:t>
            </a:r>
          </a:p>
          <a:p>
            <a:endParaRPr lang="en-US" u="sng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Lean Agile KC 2015</a:t>
            </a:r>
          </a:p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@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leanagilekc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 - #LACK2015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3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Agile Can Change Everything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http://thecuttingledge.com/?</a:t>
            </a:r>
            <a:r>
              <a:rPr lang="en-US" dirty="0" smtClean="0"/>
              <a:t>p=845</a:t>
            </a:r>
          </a:p>
          <a:p>
            <a:r>
              <a:rPr lang="en-US" dirty="0" smtClean="0"/>
              <a:t>Project Selection</a:t>
            </a:r>
          </a:p>
          <a:p>
            <a:r>
              <a:rPr lang="en-US" dirty="0" smtClean="0"/>
              <a:t>Work in Progress</a:t>
            </a:r>
          </a:p>
          <a:p>
            <a:r>
              <a:rPr lang="en-US" dirty="0" smtClean="0"/>
              <a:t>Requirements</a:t>
            </a:r>
          </a:p>
          <a:p>
            <a:r>
              <a:rPr lang="en-US" dirty="0" smtClean="0"/>
              <a:t>Project Management</a:t>
            </a:r>
          </a:p>
          <a:p>
            <a:r>
              <a:rPr lang="en-US" dirty="0" smtClean="0"/>
              <a:t>Testing</a:t>
            </a:r>
          </a:p>
          <a:p>
            <a:r>
              <a:rPr lang="en-US" dirty="0" smtClean="0"/>
              <a:t>Budgeting/Accounting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604691"/>
            <a:ext cx="3886200" cy="2793206"/>
          </a:xfrm>
        </p:spPr>
      </p:pic>
    </p:spTree>
    <p:extLst>
      <p:ext uri="{BB962C8B-B14F-4D97-AF65-F5344CB8AC3E}">
        <p14:creationId xmlns:p14="http://schemas.microsoft.com/office/powerpoint/2010/main" val="16084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Scope of Changeability Limits The Scope of Your Improvements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458244"/>
            <a:ext cx="3086100" cy="308610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Don’t try incremental delivery if you can’t change testing or DevOps.</a:t>
            </a:r>
          </a:p>
          <a:p>
            <a:r>
              <a:rPr lang="en-US" dirty="0" smtClean="0"/>
              <a:t>Don’t try sprints if you can’t change project management.</a:t>
            </a:r>
          </a:p>
          <a:p>
            <a:r>
              <a:rPr lang="en-US" dirty="0" smtClean="0"/>
              <a:t>Don’t try value-based prioritizing if you can’t change project funding.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Optimizing One Part of the System May Make the Situation Worse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Making one wheel of a shopping cart faster</a:t>
            </a:r>
          </a:p>
          <a:p>
            <a:r>
              <a:rPr lang="en-US" dirty="0" smtClean="0"/>
              <a:t>Getting more development done when QA is already at or beyond capacity</a:t>
            </a:r>
          </a:p>
          <a:p>
            <a:r>
              <a:rPr lang="en-US" dirty="0" smtClean="0"/>
              <a:t>Getting lots of requirements done when priorities change regularly or the work can’t start for some time</a:t>
            </a:r>
          </a:p>
        </p:txBody>
      </p:sp>
    </p:spTree>
    <p:extLst>
      <p:ext uri="{BB962C8B-B14F-4D97-AF65-F5344CB8AC3E}">
        <p14:creationId xmlns:p14="http://schemas.microsoft.com/office/powerpoint/2010/main" val="226469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 a Self-Improvement Mechanism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1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Practice Should You Use?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It doesn’t matter as long as it’s the team’s idea.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 best suggestions for improving the work come from the people who do the work.</a:t>
            </a:r>
          </a:p>
          <a:p>
            <a:r>
              <a:rPr lang="en-US" dirty="0" smtClean="0"/>
              <a:t>Instant buy-in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Common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Retrospectives</a:t>
            </a:r>
          </a:p>
          <a:p>
            <a:r>
              <a:rPr lang="en-US" dirty="0" smtClean="0"/>
              <a:t>PDCA</a:t>
            </a:r>
          </a:p>
          <a:p>
            <a:r>
              <a:rPr lang="en-US" dirty="0" smtClean="0"/>
              <a:t>Centers of Excellence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 only requirements for a good self-improvement mechanism are that it happens regularly and produces experiments that can be measured.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52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Retrospectives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/ Stop / Keep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Highly subjective</a:t>
            </a:r>
          </a:p>
          <a:p>
            <a:r>
              <a:rPr lang="en-US" dirty="0" smtClean="0"/>
              <a:t>Takes a long time</a:t>
            </a:r>
          </a:p>
          <a:p>
            <a:r>
              <a:rPr lang="en-US" dirty="0" smtClean="0"/>
              <a:t>Produces too many change proposals for one improvement period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Glad / Sad / Mad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Basically Start / Stop / Keep without the focus</a:t>
            </a:r>
          </a:p>
          <a:p>
            <a:r>
              <a:rPr lang="en-US" dirty="0" smtClean="0"/>
              <a:t>Easy to make fun of because everything rhymes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30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Retrospective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Review and discuss metrics (if you have them), especially the impact of the last retrospectives’ worth of improvements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Team brainstorms areas that could be improved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Team picks one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Team brainstorms ideas for improving that area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Team picks one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Team makes change and measures impact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6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Good Self-Improvement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(eventually) be performed by the team without any outside help</a:t>
            </a:r>
          </a:p>
          <a:p>
            <a:r>
              <a:rPr lang="en-US" dirty="0" smtClean="0"/>
              <a:t>Can be facilitated by a different team member</a:t>
            </a:r>
          </a:p>
          <a:p>
            <a:r>
              <a:rPr lang="en-US" dirty="0" smtClean="0"/>
              <a:t>Compares current state with target state</a:t>
            </a:r>
          </a:p>
          <a:p>
            <a:r>
              <a:rPr lang="en-US" dirty="0" smtClean="0"/>
              <a:t>Produces a very small number of committed changes, ideally one</a:t>
            </a:r>
          </a:p>
          <a:p>
            <a:r>
              <a:rPr lang="en-US" dirty="0" smtClean="0"/>
              <a:t>Measures the impact of the change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6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A self-improvement mechanism is one of the easiest changes to implement, has the smallest change boundary, facilitates other aspects of the transformation, and creates automatic buy-in from the team.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2003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Ballad of Bill </a:t>
            </a:r>
            <a:r>
              <a:rPr lang="en-US" dirty="0" err="1" smtClean="0"/>
              <a:t>Feathergood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Bill had a project to manage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But he had a real disadvantage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He had to use agile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His knowledge was fragile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And so his hide got severe </a:t>
            </a:r>
            <a:r>
              <a:rPr lang="en-US" dirty="0" err="1" smtClean="0">
                <a:latin typeface="Roboto" panose="02000000000000000000" pitchFamily="2" charset="0"/>
                <a:ea typeface="Roboto" panose="02000000000000000000" pitchFamily="2" charset="0"/>
              </a:rPr>
              <a:t>tannage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86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Incrementally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Four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3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Lean/Agile Change Should Look Like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2" y="1690689"/>
            <a:ext cx="2852486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147" y="1215594"/>
            <a:ext cx="4772691" cy="2924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712" y="3708164"/>
            <a:ext cx="3683371" cy="276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Lean/Agile Change Often Looks Like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49977"/>
            <a:ext cx="4327072" cy="2163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761899"/>
            <a:ext cx="3052050" cy="1882244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46" y="3009447"/>
            <a:ext cx="3384777" cy="2256518"/>
          </a:xfrm>
        </p:spPr>
      </p:pic>
    </p:spTree>
    <p:extLst>
      <p:ext uri="{BB962C8B-B14F-4D97-AF65-F5344CB8AC3E}">
        <p14:creationId xmlns:p14="http://schemas.microsoft.com/office/powerpoint/2010/main" val="405469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Trouble with Wholesale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Resistance is much higher than to little changes over time</a:t>
            </a:r>
          </a:p>
          <a:p>
            <a:r>
              <a:rPr lang="en-US" dirty="0" smtClean="0"/>
              <a:t>People often don’t understand the “why” behind every change in a big batch</a:t>
            </a:r>
          </a:p>
          <a:p>
            <a:r>
              <a:rPr lang="en-US" dirty="0" smtClean="0"/>
              <a:t>Risk of a bad change is higher and isolation of cause is more difficult</a:t>
            </a:r>
          </a:p>
          <a:p>
            <a:pPr marL="0" indent="0">
              <a:buNone/>
            </a:pPr>
            <a:r>
              <a:rPr lang="en-US" dirty="0" smtClean="0"/>
              <a:t>Frequent small changes are much lower risk and easier to measure and manage than large batches of changes.</a:t>
            </a:r>
          </a:p>
        </p:txBody>
      </p:sp>
    </p:spTree>
    <p:extLst>
      <p:ext uri="{BB962C8B-B14F-4D97-AF65-F5344CB8AC3E}">
        <p14:creationId xmlns:p14="http://schemas.microsoft.com/office/powerpoint/2010/main" val="10351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How can you be agile about software development if you aren’t agile about your improvements?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3790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Agile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Realize incremental value right away</a:t>
            </a:r>
          </a:p>
          <a:p>
            <a:r>
              <a:rPr lang="en-US" dirty="0" smtClean="0"/>
              <a:t>Get feedback more quickly</a:t>
            </a:r>
          </a:p>
          <a:p>
            <a:r>
              <a:rPr lang="en-US" dirty="0" smtClean="0"/>
              <a:t>Lower risk than large batch approach</a:t>
            </a:r>
          </a:p>
          <a:p>
            <a:r>
              <a:rPr lang="en-US" dirty="0" smtClean="0"/>
              <a:t>Get the biggest value just when you need it</a:t>
            </a:r>
          </a:p>
          <a:p>
            <a:r>
              <a:rPr lang="en-US" dirty="0" smtClean="0"/>
              <a:t>The people who know most about the work are in charge of how to do it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49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get buy-in for agile if our change process…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Only brings improvement after everything is in place</a:t>
            </a:r>
          </a:p>
          <a:p>
            <a:r>
              <a:rPr lang="en-US" dirty="0" smtClean="0"/>
              <a:t>Has to run a long time before we know if it works</a:t>
            </a:r>
          </a:p>
          <a:p>
            <a:r>
              <a:rPr lang="en-US" dirty="0" smtClean="0"/>
              <a:t>Stands or falls as one huge systemic change</a:t>
            </a:r>
          </a:p>
          <a:p>
            <a:r>
              <a:rPr lang="en-US" dirty="0" smtClean="0"/>
              <a:t>Change all areas at once whether they need it or not</a:t>
            </a:r>
          </a:p>
          <a:p>
            <a:r>
              <a:rPr lang="en-US" dirty="0" smtClean="0"/>
              <a:t>Mandated from outside the teams who have to perform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29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Incremental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easily measured</a:t>
            </a:r>
          </a:p>
          <a:p>
            <a:r>
              <a:rPr lang="en-US" dirty="0" smtClean="0"/>
              <a:t>Can be quickly eliminated or tweaked if it doesn’t produce the desired effect</a:t>
            </a:r>
          </a:p>
          <a:p>
            <a:r>
              <a:rPr lang="en-US" dirty="0" smtClean="0"/>
              <a:t>Do not introduce huge risks to the system</a:t>
            </a:r>
          </a:p>
          <a:p>
            <a:r>
              <a:rPr lang="en-US" dirty="0" smtClean="0"/>
              <a:t>Are easier to understand thoroughly</a:t>
            </a:r>
          </a:p>
          <a:p>
            <a:r>
              <a:rPr lang="en-US" dirty="0" smtClean="0"/>
              <a:t>Are easier to perform</a:t>
            </a:r>
          </a:p>
          <a:p>
            <a:r>
              <a:rPr lang="en-US" dirty="0" smtClean="0"/>
              <a:t>Are easier to sell – especially when they come from the actual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04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</a:t>
            </a:r>
            <a:r>
              <a:rPr lang="en-US" dirty="0" err="1" smtClean="0"/>
              <a:t>Scrumbut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Yeah, what about it?</a:t>
            </a:r>
          </a:p>
          <a:p>
            <a:r>
              <a:rPr lang="en-US" dirty="0" smtClean="0"/>
              <a:t>Despite the marketing hype, Scrum (if this is what the team wants to try) can be implemented incrementally.</a:t>
            </a:r>
          </a:p>
          <a:p>
            <a:r>
              <a:rPr lang="en-US" dirty="0" smtClean="0"/>
              <a:t>Start with regular retrospectives and work backwards.  Save implementing Sprint Planning for last.  Yeah, that’s right.  You heard me.  I said LAST.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56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Bonus Track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Agile Methodologies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96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Times Has This Happened to You?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37" y="1825625"/>
            <a:ext cx="3988726" cy="4351338"/>
          </a:xfrm>
        </p:spPr>
      </p:pic>
    </p:spTree>
    <p:extLst>
      <p:ext uri="{BB962C8B-B14F-4D97-AF65-F5344CB8AC3E}">
        <p14:creationId xmlns:p14="http://schemas.microsoft.com/office/powerpoint/2010/main" val="42456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Tons Out There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Scrum</a:t>
            </a:r>
          </a:p>
          <a:p>
            <a:r>
              <a:rPr lang="en-US" dirty="0" smtClean="0"/>
              <a:t>Kanban</a:t>
            </a:r>
          </a:p>
          <a:p>
            <a:r>
              <a:rPr lang="en-US" dirty="0" err="1" smtClean="0"/>
              <a:t>SAFe</a:t>
            </a:r>
            <a:endParaRPr lang="en-US" dirty="0" smtClean="0"/>
          </a:p>
          <a:p>
            <a:r>
              <a:rPr lang="en-US" dirty="0" smtClean="0"/>
              <a:t>DSDM</a:t>
            </a:r>
          </a:p>
          <a:p>
            <a:r>
              <a:rPr lang="en-US" dirty="0" smtClean="0"/>
              <a:t>DAD</a:t>
            </a:r>
          </a:p>
          <a:p>
            <a:r>
              <a:rPr lang="en-US" dirty="0" smtClean="0"/>
              <a:t>HBO (just kidding – that’s not a real one – at least, not yet)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Huge Mistake </a:t>
            </a:r>
            <a:r>
              <a:rPr lang="en-US" dirty="0" err="1" smtClean="0"/>
              <a:t>Numero</a:t>
            </a:r>
            <a:r>
              <a:rPr lang="en-US" dirty="0" smtClean="0"/>
              <a:t> Uno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Believing that adherence to a set of practices will bring you the benefits of agility.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15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Huge Mistake </a:t>
            </a:r>
            <a:r>
              <a:rPr lang="en-US" dirty="0" err="1" smtClean="0"/>
              <a:t>Numero</a:t>
            </a:r>
            <a:r>
              <a:rPr lang="en-US" dirty="0" smtClean="0"/>
              <a:t> Dos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Believing that a single set of unmodified practices is ideal for every situation, organization, and type of production.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8647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Pick an “Agile System”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aware marketing claims exist and are not always accurate.</a:t>
            </a:r>
          </a:p>
          <a:p>
            <a:r>
              <a:rPr lang="en-US" dirty="0" smtClean="0"/>
              <a:t>Have your teams talk about the areas that need the most improvement.</a:t>
            </a:r>
          </a:p>
          <a:p>
            <a:r>
              <a:rPr lang="en-US" dirty="0" smtClean="0"/>
              <a:t>Have the teams research with you different systems and how they address those areas.</a:t>
            </a:r>
          </a:p>
          <a:p>
            <a:r>
              <a:rPr lang="en-US" dirty="0" smtClean="0"/>
              <a:t>Don’t be afraid to let different teams try different things.  There is no inherent value to standardization of methodology.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89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Implement an “Agile System”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 the system down into pieces and/or stages.</a:t>
            </a:r>
          </a:p>
          <a:p>
            <a:r>
              <a:rPr lang="en-US" dirty="0" smtClean="0"/>
              <a:t>Prioritize the pieces in line with how your teams want to improve.</a:t>
            </a:r>
          </a:p>
          <a:p>
            <a:r>
              <a:rPr lang="en-US" dirty="0" smtClean="0"/>
              <a:t>Determine if there are helpful transition states between your current practice and the desired practice.</a:t>
            </a:r>
          </a:p>
          <a:p>
            <a:r>
              <a:rPr lang="en-US" dirty="0" smtClean="0"/>
              <a:t>Make a change and see how it goes.</a:t>
            </a:r>
          </a:p>
          <a:p>
            <a:r>
              <a:rPr lang="en-US" dirty="0" smtClean="0"/>
              <a:t>Keep in mind the J-Curve, but…</a:t>
            </a:r>
          </a:p>
          <a:p>
            <a:r>
              <a:rPr lang="en-US" dirty="0" smtClean="0"/>
              <a:t>Don’t keep riding a losing horse.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Ballad of Bill </a:t>
            </a:r>
            <a:r>
              <a:rPr lang="en-US" dirty="0" err="1" smtClean="0"/>
              <a:t>Feathergood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Verse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Bill had a “Use Agile” mandate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To increase developer work rate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To head off disaster</a:t>
            </a: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	He became a </a:t>
            </a:r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ScrumMaster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But things didn’t really turn out great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8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Gone Wrong So Far?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4" y="1825625"/>
            <a:ext cx="5439172" cy="4351338"/>
          </a:xfrm>
        </p:spPr>
      </p:pic>
    </p:spTree>
    <p:extLst>
      <p:ext uri="{BB962C8B-B14F-4D97-AF65-F5344CB8AC3E}">
        <p14:creationId xmlns:p14="http://schemas.microsoft.com/office/powerpoint/2010/main" val="320510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“Use Agile” does </a:t>
            </a:r>
            <a:r>
              <a:rPr lang="en-US" dirty="0"/>
              <a:t>n</a:t>
            </a:r>
            <a:r>
              <a:rPr lang="en-US" dirty="0" smtClean="0"/>
              <a:t>ot </a:t>
            </a:r>
            <a:r>
              <a:rPr lang="en-US" dirty="0"/>
              <a:t>t</a:t>
            </a:r>
            <a:r>
              <a:rPr lang="en-US" dirty="0" smtClean="0"/>
              <a:t>ell </a:t>
            </a:r>
            <a:r>
              <a:rPr lang="en-US" dirty="0"/>
              <a:t>u</a:t>
            </a:r>
            <a:r>
              <a:rPr lang="en-US" dirty="0" smtClean="0"/>
              <a:t>s why.</a:t>
            </a:r>
          </a:p>
          <a:p>
            <a:r>
              <a:rPr lang="en-US" dirty="0" smtClean="0"/>
              <a:t>It’s a mandate from above.</a:t>
            </a:r>
          </a:p>
          <a:p>
            <a:r>
              <a:rPr lang="en-US" dirty="0" smtClean="0"/>
              <a:t>An agile methodology is selected without the team’s input.</a:t>
            </a:r>
          </a:p>
          <a:p>
            <a:r>
              <a:rPr lang="en-US" dirty="0" smtClean="0"/>
              <a:t>Everything changed all at once.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94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Management ends up angry because of unmet expectations.</a:t>
            </a:r>
          </a:p>
          <a:p>
            <a:r>
              <a:rPr lang="en-US" dirty="0" smtClean="0"/>
              <a:t>Developers end up angry because they are being told how to do their work.</a:t>
            </a:r>
          </a:p>
          <a:p>
            <a:r>
              <a:rPr lang="en-US" dirty="0" smtClean="0"/>
              <a:t>The rote following of particular practices don’t bring the promised benefits.</a:t>
            </a:r>
          </a:p>
          <a:p>
            <a:r>
              <a:rPr lang="en-US" dirty="0" smtClean="0"/>
              <a:t>MOST OF THE TIME: The organization ends up being slower and more volatile than they were under their old system.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– Scrum Specific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“Sprint Planning” takes forever.</a:t>
            </a:r>
          </a:p>
          <a:p>
            <a:r>
              <a:rPr lang="en-US" dirty="0" smtClean="0"/>
              <a:t>Story Points sort of morph into “developer days.”</a:t>
            </a:r>
          </a:p>
          <a:p>
            <a:r>
              <a:rPr lang="en-US" dirty="0" smtClean="0"/>
              <a:t>Retrospectives happen less or become more about other people.</a:t>
            </a:r>
          </a:p>
          <a:p>
            <a:r>
              <a:rPr lang="en-US" dirty="0" smtClean="0"/>
              <a:t>“No more Hell Week!” But you have a Hell Day every two weeks.</a:t>
            </a:r>
          </a:p>
          <a:p>
            <a:r>
              <a:rPr lang="en-US" dirty="0" smtClean="0"/>
              <a:t>Practices are dropped, old practices come back, and strange abominations occur.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5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2 - Zoom Up Gears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1384</Words>
  <Application>Microsoft Office PowerPoint</Application>
  <PresentationFormat>On-screen Show (4:3)</PresentationFormat>
  <Paragraphs>324</Paragraphs>
  <Slides>44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Arial</vt:lpstr>
      <vt:lpstr>Calibri</vt:lpstr>
      <vt:lpstr>Calibri Light</vt:lpstr>
      <vt:lpstr>Informal Roman</vt:lpstr>
      <vt:lpstr>League Spartan</vt:lpstr>
      <vt:lpstr>Roboto</vt:lpstr>
      <vt:lpstr>Segoe UI</vt:lpstr>
      <vt:lpstr>Symbol</vt:lpstr>
      <vt:lpstr>Times New Roman</vt:lpstr>
      <vt:lpstr>32 - Zoom Up Gears</vt:lpstr>
      <vt:lpstr>Office Theme</vt:lpstr>
      <vt:lpstr>PowerPoint Presentation</vt:lpstr>
      <vt:lpstr>Welcome</vt:lpstr>
      <vt:lpstr>The Ballad of Bill Feathergood</vt:lpstr>
      <vt:lpstr>How Many Times Has This Happened to You?</vt:lpstr>
      <vt:lpstr>The Ballad of Bill Feathergood Verse II</vt:lpstr>
      <vt:lpstr>What’s Gone Wrong So Far?</vt:lpstr>
      <vt:lpstr>This Stuff</vt:lpstr>
      <vt:lpstr>What Happens</vt:lpstr>
      <vt:lpstr>What Happens – Scrum Specific</vt:lpstr>
      <vt:lpstr>My Teams are Just Storming</vt:lpstr>
      <vt:lpstr>Probably Not</vt:lpstr>
      <vt:lpstr>This Has Little to do with Scrum</vt:lpstr>
      <vt:lpstr>Four Steps to Unscrewing Your Agile Transformation</vt:lpstr>
      <vt:lpstr>Define Your Goals</vt:lpstr>
      <vt:lpstr>Just Common Sense, Right?</vt:lpstr>
      <vt:lpstr>You Need to Know</vt:lpstr>
      <vt:lpstr>Good Goals</vt:lpstr>
      <vt:lpstr>Bad Goals, Bad Goals (Whatcha Gonna Do?)</vt:lpstr>
      <vt:lpstr>Identify What You’re Willing to Change</vt:lpstr>
      <vt:lpstr>Agile Can Change Everything</vt:lpstr>
      <vt:lpstr>The Scope of Changeability Limits The Scope of Your Improvements</vt:lpstr>
      <vt:lpstr>Optimizing One Part of the System May Make the Situation Worse</vt:lpstr>
      <vt:lpstr>Implement a Self-Improvement Mechanism</vt:lpstr>
      <vt:lpstr>Which Practice Should You Use?</vt:lpstr>
      <vt:lpstr>Some Common Mechanisms</vt:lpstr>
      <vt:lpstr>Retrospectives</vt:lpstr>
      <vt:lpstr>Sample Retrospective</vt:lpstr>
      <vt:lpstr>A Good Self-Improvement Mechanism</vt:lpstr>
      <vt:lpstr>PowerPoint Presentation</vt:lpstr>
      <vt:lpstr>Change Incrementally</vt:lpstr>
      <vt:lpstr>What Lean/Agile Change Should Look Like</vt:lpstr>
      <vt:lpstr>What Lean/Agile Change Often Looks Like</vt:lpstr>
      <vt:lpstr>The Trouble with Wholesale Changes</vt:lpstr>
      <vt:lpstr>PowerPoint Presentation</vt:lpstr>
      <vt:lpstr>Benefits of Agile</vt:lpstr>
      <vt:lpstr>How can we get buy-in for agile if our change process…</vt:lpstr>
      <vt:lpstr>Incremental Changes</vt:lpstr>
      <vt:lpstr>What About Scrumbut?</vt:lpstr>
      <vt:lpstr>Bonus Track</vt:lpstr>
      <vt:lpstr>There Are Tons Out There</vt:lpstr>
      <vt:lpstr>Huge Mistake Numero Uno</vt:lpstr>
      <vt:lpstr>Huge Mistake Numero Dos</vt:lpstr>
      <vt:lpstr>How to Pick an “Agile System”</vt:lpstr>
      <vt:lpstr>How to Implement an “Agile System”</vt:lpstr>
    </vt:vector>
  </TitlesOfParts>
  <Company>Razer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Ledgerwood</dc:creator>
  <cp:lastModifiedBy>Philip Ledgerwood</cp:lastModifiedBy>
  <cp:revision>43</cp:revision>
  <dcterms:created xsi:type="dcterms:W3CDTF">2015-10-26T20:40:46Z</dcterms:created>
  <dcterms:modified xsi:type="dcterms:W3CDTF">2015-10-27T02:08:22Z</dcterms:modified>
</cp:coreProperties>
</file>