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84" r:id="rId5"/>
    <p:sldId id="264" r:id="rId6"/>
    <p:sldId id="265" r:id="rId7"/>
    <p:sldId id="266" r:id="rId8"/>
    <p:sldId id="267" r:id="rId9"/>
    <p:sldId id="268" r:id="rId10"/>
    <p:sldId id="269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86" r:id="rId22"/>
    <p:sldId id="283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CAC"/>
    <a:srgbClr val="FDF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01" autoAdjust="0"/>
  </p:normalViewPr>
  <p:slideViewPr>
    <p:cSldViewPr>
      <p:cViewPr>
        <p:scale>
          <a:sx n="60" d="100"/>
          <a:sy n="60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001533\AppData\Local\Microsoft\Windows\Temporary%20Internet%20Files\Content.Outlook\VSEN1S6T\IM%20-%20R4%20Plan%20vs%20Actuals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001533\AppData\Local\Microsoft\Windows\Temporary%20Internet%20Files\Content.Outlook\VSEN1S6T\IM%20-%20R4%20Plan%20vs%20Actuals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smtClean="0"/>
              <a:t>Are we reducing waste?</a:t>
            </a:r>
            <a:endParaRPr lang="en-US" b="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Waste!$B$3</c:f>
              <c:strCache>
                <c:ptCount val="1"/>
                <c:pt idx="0">
                  <c:v>Prod Support</c:v>
                </c:pt>
              </c:strCache>
            </c:strRef>
          </c:tx>
          <c:invertIfNegative val="0"/>
          <c:cat>
            <c:strRef>
              <c:f>Waste!$C$2:$H$2</c:f>
              <c:strCache>
                <c:ptCount val="6"/>
                <c:pt idx="0">
                  <c:v>I-10</c:v>
                </c:pt>
                <c:pt idx="1">
                  <c:v>I-11</c:v>
                </c:pt>
                <c:pt idx="2">
                  <c:v>I-12</c:v>
                </c:pt>
                <c:pt idx="3">
                  <c:v>I-13</c:v>
                </c:pt>
                <c:pt idx="4">
                  <c:v>I-14</c:v>
                </c:pt>
                <c:pt idx="5">
                  <c:v>I-16</c:v>
                </c:pt>
              </c:strCache>
            </c:strRef>
          </c:cat>
          <c:val>
            <c:numRef>
              <c:f>Waste!$C$3:$H$3</c:f>
              <c:numCache>
                <c:formatCode>General</c:formatCode>
                <c:ptCount val="6"/>
                <c:pt idx="0">
                  <c:v>60</c:v>
                </c:pt>
                <c:pt idx="1">
                  <c:v>30</c:v>
                </c:pt>
                <c:pt idx="2">
                  <c:v>50</c:v>
                </c:pt>
                <c:pt idx="3">
                  <c:v>60</c:v>
                </c:pt>
                <c:pt idx="4">
                  <c:v>25</c:v>
                </c:pt>
                <c:pt idx="5">
                  <c:v>40</c:v>
                </c:pt>
              </c:numCache>
            </c:numRef>
          </c:val>
        </c:ser>
        <c:ser>
          <c:idx val="1"/>
          <c:order val="1"/>
          <c:tx>
            <c:strRef>
              <c:f>Waste!$B$4</c:f>
              <c:strCache>
                <c:ptCount val="1"/>
                <c:pt idx="0">
                  <c:v>QA Support</c:v>
                </c:pt>
              </c:strCache>
            </c:strRef>
          </c:tx>
          <c:invertIfNegative val="0"/>
          <c:cat>
            <c:strRef>
              <c:f>Waste!$C$2:$H$2</c:f>
              <c:strCache>
                <c:ptCount val="6"/>
                <c:pt idx="0">
                  <c:v>I-10</c:v>
                </c:pt>
                <c:pt idx="1">
                  <c:v>I-11</c:v>
                </c:pt>
                <c:pt idx="2">
                  <c:v>I-12</c:v>
                </c:pt>
                <c:pt idx="3">
                  <c:v>I-13</c:v>
                </c:pt>
                <c:pt idx="4">
                  <c:v>I-14</c:v>
                </c:pt>
                <c:pt idx="5">
                  <c:v>I-16</c:v>
                </c:pt>
              </c:strCache>
            </c:strRef>
          </c:cat>
          <c:val>
            <c:numRef>
              <c:f>Waste!$C$4:$H$4</c:f>
              <c:numCache>
                <c:formatCode>General</c:formatCode>
                <c:ptCount val="6"/>
                <c:pt idx="0">
                  <c:v>10</c:v>
                </c:pt>
                <c:pt idx="1">
                  <c:v>15</c:v>
                </c:pt>
                <c:pt idx="2">
                  <c:v>30</c:v>
                </c:pt>
                <c:pt idx="3">
                  <c:v>10</c:v>
                </c:pt>
                <c:pt idx="4">
                  <c:v>6</c:v>
                </c:pt>
                <c:pt idx="5">
                  <c:v>43</c:v>
                </c:pt>
              </c:numCache>
            </c:numRef>
          </c:val>
        </c:ser>
        <c:ser>
          <c:idx val="2"/>
          <c:order val="2"/>
          <c:tx>
            <c:strRef>
              <c:f>Waste!$B$5</c:f>
              <c:strCache>
                <c:ptCount val="1"/>
                <c:pt idx="0">
                  <c:v>QAR</c:v>
                </c:pt>
              </c:strCache>
            </c:strRef>
          </c:tx>
          <c:invertIfNegative val="0"/>
          <c:cat>
            <c:strRef>
              <c:f>Waste!$C$2:$H$2</c:f>
              <c:strCache>
                <c:ptCount val="6"/>
                <c:pt idx="0">
                  <c:v>I-10</c:v>
                </c:pt>
                <c:pt idx="1">
                  <c:v>I-11</c:v>
                </c:pt>
                <c:pt idx="2">
                  <c:v>I-12</c:v>
                </c:pt>
                <c:pt idx="3">
                  <c:v>I-13</c:v>
                </c:pt>
                <c:pt idx="4">
                  <c:v>I-14</c:v>
                </c:pt>
                <c:pt idx="5">
                  <c:v>I-16</c:v>
                </c:pt>
              </c:strCache>
            </c:strRef>
          </c:cat>
          <c:val>
            <c:numRef>
              <c:f>Waste!$C$5:$H$5</c:f>
              <c:numCache>
                <c:formatCode>General</c:formatCode>
                <c:ptCount val="6"/>
                <c:pt idx="0">
                  <c:v>30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42</c:v>
                </c:pt>
                <c:pt idx="5">
                  <c:v>44</c:v>
                </c:pt>
              </c:numCache>
            </c:numRef>
          </c:val>
        </c:ser>
        <c:ser>
          <c:idx val="3"/>
          <c:order val="3"/>
          <c:tx>
            <c:strRef>
              <c:f>Waste!$B$6</c:f>
              <c:strCache>
                <c:ptCount val="1"/>
                <c:pt idx="0">
                  <c:v>Unplanned Meetings/Trainings</c:v>
                </c:pt>
              </c:strCache>
            </c:strRef>
          </c:tx>
          <c:invertIfNegative val="0"/>
          <c:cat>
            <c:strRef>
              <c:f>Waste!$C$2:$H$2</c:f>
              <c:strCache>
                <c:ptCount val="6"/>
                <c:pt idx="0">
                  <c:v>I-10</c:v>
                </c:pt>
                <c:pt idx="1">
                  <c:v>I-11</c:v>
                </c:pt>
                <c:pt idx="2">
                  <c:v>I-12</c:v>
                </c:pt>
                <c:pt idx="3">
                  <c:v>I-13</c:v>
                </c:pt>
                <c:pt idx="4">
                  <c:v>I-14</c:v>
                </c:pt>
                <c:pt idx="5">
                  <c:v>I-16</c:v>
                </c:pt>
              </c:strCache>
            </c:strRef>
          </c:cat>
          <c:val>
            <c:numRef>
              <c:f>Waste!$C$6:$H$6</c:f>
              <c:numCache>
                <c:formatCode>General</c:formatCode>
                <c:ptCount val="6"/>
                <c:pt idx="0">
                  <c:v>30</c:v>
                </c:pt>
                <c:pt idx="1">
                  <c:v>10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288128"/>
        <c:axId val="94294016"/>
      </c:barChart>
      <c:catAx>
        <c:axId val="9428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4294016"/>
        <c:crosses val="autoZero"/>
        <c:auto val="1"/>
        <c:lblAlgn val="ctr"/>
        <c:lblOffset val="100"/>
        <c:noMultiLvlLbl val="0"/>
      </c:catAx>
      <c:valAx>
        <c:axId val="942940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8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288128"/>
        <c:crosses val="autoZero"/>
        <c:crossBetween val="between"/>
      </c:valAx>
      <c:spPr>
        <a:noFill/>
        <a:ln w="22398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Plan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Sheet1!$B$45</c:f>
              <c:strCache>
                <c:ptCount val="1"/>
                <c:pt idx="0">
                  <c:v>Planned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Sheet1!$A$46:$A$55</c:f>
              <c:strCache>
                <c:ptCount val="10"/>
                <c:pt idx="0">
                  <c:v>BAU</c:v>
                </c:pt>
                <c:pt idx="1">
                  <c:v>BID - ESA</c:v>
                </c:pt>
                <c:pt idx="2">
                  <c:v>DB Enablement</c:v>
                </c:pt>
                <c:pt idx="3">
                  <c:v>Data Visualization</c:v>
                </c:pt>
                <c:pt idx="4">
                  <c:v>Loan Default</c:v>
                </c:pt>
                <c:pt idx="5">
                  <c:v>Savings and Investment</c:v>
                </c:pt>
                <c:pt idx="6">
                  <c:v>Tech Refresh</c:v>
                </c:pt>
                <c:pt idx="7">
                  <c:v>RTE</c:v>
                </c:pt>
                <c:pt idx="8">
                  <c:v>AWD</c:v>
                </c:pt>
                <c:pt idx="9">
                  <c:v>Data Encryption</c:v>
                </c:pt>
              </c:strCache>
            </c:strRef>
          </c:cat>
          <c:val>
            <c:numRef>
              <c:f>Sheet1!$B$46:$B$55</c:f>
              <c:numCache>
                <c:formatCode>General</c:formatCode>
                <c:ptCount val="10"/>
                <c:pt idx="0">
                  <c:v>57.5</c:v>
                </c:pt>
                <c:pt idx="1">
                  <c:v>21</c:v>
                </c:pt>
                <c:pt idx="2">
                  <c:v>10</c:v>
                </c:pt>
                <c:pt idx="3">
                  <c:v>24</c:v>
                </c:pt>
                <c:pt idx="4">
                  <c:v>18</c:v>
                </c:pt>
                <c:pt idx="5">
                  <c:v>11</c:v>
                </c:pt>
                <c:pt idx="6">
                  <c:v>77</c:v>
                </c:pt>
                <c:pt idx="8">
                  <c:v>13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Actual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1"/>
          <c:order val="0"/>
          <c:tx>
            <c:strRef>
              <c:f>Sheet1!$C$45</c:f>
              <c:strCache>
                <c:ptCount val="1"/>
                <c:pt idx="0">
                  <c:v>Actual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Sheet1!$A$46:$A$55</c:f>
              <c:strCache>
                <c:ptCount val="10"/>
                <c:pt idx="0">
                  <c:v>BAU</c:v>
                </c:pt>
                <c:pt idx="1">
                  <c:v>BID - ESA</c:v>
                </c:pt>
                <c:pt idx="2">
                  <c:v>DB Enablement</c:v>
                </c:pt>
                <c:pt idx="3">
                  <c:v>Data Visualization</c:v>
                </c:pt>
                <c:pt idx="4">
                  <c:v>Loan Default</c:v>
                </c:pt>
                <c:pt idx="5">
                  <c:v>Savings and Investment</c:v>
                </c:pt>
                <c:pt idx="6">
                  <c:v>Tech Refresh</c:v>
                </c:pt>
                <c:pt idx="7">
                  <c:v>RTE</c:v>
                </c:pt>
                <c:pt idx="8">
                  <c:v>AWD</c:v>
                </c:pt>
                <c:pt idx="9">
                  <c:v>Data Encryption</c:v>
                </c:pt>
              </c:strCache>
            </c:strRef>
          </c:cat>
          <c:val>
            <c:numRef>
              <c:f>Sheet1!$C$46:$C$55</c:f>
              <c:numCache>
                <c:formatCode>General</c:formatCode>
                <c:ptCount val="10"/>
                <c:pt idx="0">
                  <c:v>96</c:v>
                </c:pt>
                <c:pt idx="1">
                  <c:v>34</c:v>
                </c:pt>
                <c:pt idx="2">
                  <c:v>10</c:v>
                </c:pt>
                <c:pt idx="3">
                  <c:v>21</c:v>
                </c:pt>
                <c:pt idx="4">
                  <c:v>26</c:v>
                </c:pt>
                <c:pt idx="5">
                  <c:v>18</c:v>
                </c:pt>
                <c:pt idx="6">
                  <c:v>55</c:v>
                </c:pt>
                <c:pt idx="7">
                  <c:v>2</c:v>
                </c:pt>
                <c:pt idx="9">
                  <c:v>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smtClean="0"/>
              <a:t>12 </a:t>
            </a:r>
            <a:r>
              <a:rPr lang="en-US" b="0" dirty="0" err="1" smtClean="0"/>
              <a:t>mo</a:t>
            </a:r>
            <a:r>
              <a:rPr lang="en-US" b="0" dirty="0" smtClean="0"/>
              <a:t> Team Velocity</a:t>
            </a:r>
            <a:endParaRPr lang="en-US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'LT Velocity'!$B$4</c:f>
              <c:strCache>
                <c:ptCount val="1"/>
                <c:pt idx="0">
                  <c:v>Actual Velocity</c:v>
                </c:pt>
              </c:strCache>
            </c:strRef>
          </c:tx>
          <c:marker>
            <c:symbol val="none"/>
          </c:marker>
          <c:trendline>
            <c:trendlineType val="linear"/>
            <c:dispRSqr val="0"/>
            <c:dispEq val="0"/>
          </c:trendline>
          <c:cat>
            <c:strRef>
              <c:f>'LT Velocity'!$C$2:$N$2</c:f>
              <c:strCache>
                <c:ptCount val="12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</c:v>
                </c:pt>
              </c:strCache>
            </c:strRef>
          </c:cat>
          <c:val>
            <c:numRef>
              <c:f>'LT Velocity'!$C$4:$N$4</c:f>
              <c:numCache>
                <c:formatCode>General</c:formatCode>
                <c:ptCount val="12"/>
                <c:pt idx="0">
                  <c:v>49</c:v>
                </c:pt>
                <c:pt idx="1">
                  <c:v>72</c:v>
                </c:pt>
                <c:pt idx="2">
                  <c:v>77</c:v>
                </c:pt>
                <c:pt idx="3">
                  <c:v>72</c:v>
                </c:pt>
                <c:pt idx="4">
                  <c:v>40</c:v>
                </c:pt>
                <c:pt idx="5">
                  <c:v>82</c:v>
                </c:pt>
                <c:pt idx="6">
                  <c:v>94</c:v>
                </c:pt>
                <c:pt idx="7">
                  <c:v>69</c:v>
                </c:pt>
                <c:pt idx="8">
                  <c:v>76</c:v>
                </c:pt>
                <c:pt idx="9">
                  <c:v>97</c:v>
                </c:pt>
                <c:pt idx="10">
                  <c:v>59</c:v>
                </c:pt>
                <c:pt idx="11">
                  <c:v>60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'LT Velocity'!$B$7</c:f>
              <c:strCache>
                <c:ptCount val="1"/>
                <c:pt idx="0">
                  <c:v>Vel 3 mo trail</c:v>
                </c:pt>
              </c:strCache>
            </c:strRef>
          </c:tx>
          <c:marker>
            <c:symbol val="none"/>
          </c:marker>
          <c:cat>
            <c:strRef>
              <c:f>'LT Velocity'!$C$2:$N$2</c:f>
              <c:strCache>
                <c:ptCount val="12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</c:v>
                </c:pt>
              </c:strCache>
            </c:strRef>
          </c:cat>
          <c:val>
            <c:numRef>
              <c:f>'LT Velocity'!$C$7:$N$7</c:f>
              <c:numCache>
                <c:formatCode>General</c:formatCode>
                <c:ptCount val="12"/>
                <c:pt idx="2" formatCode="_(* #,##0.00_);_(* \(#,##0.00\);_(* &quot;-&quot;??_);_(@_)">
                  <c:v>66</c:v>
                </c:pt>
                <c:pt idx="3" formatCode="_(* #,##0.00_);_(* \(#,##0.00\);_(* &quot;-&quot;??_);_(@_)">
                  <c:v>73.666666666666671</c:v>
                </c:pt>
                <c:pt idx="4" formatCode="_(* #,##0.00_);_(* \(#,##0.00\);_(* &quot;-&quot;??_);_(@_)">
                  <c:v>63</c:v>
                </c:pt>
                <c:pt idx="5" formatCode="_(* #,##0.00_);_(* \(#,##0.00\);_(* &quot;-&quot;??_);_(@_)">
                  <c:v>64.666666666666671</c:v>
                </c:pt>
                <c:pt idx="6" formatCode="_(* #,##0.00_);_(* \(#,##0.00\);_(* &quot;-&quot;??_);_(@_)">
                  <c:v>72</c:v>
                </c:pt>
                <c:pt idx="7" formatCode="_(* #,##0.00_);_(* \(#,##0.00\);_(* &quot;-&quot;??_);_(@_)">
                  <c:v>81.666666666666671</c:v>
                </c:pt>
                <c:pt idx="8" formatCode="_(* #,##0.00_);_(* \(#,##0.00\);_(* &quot;-&quot;??_);_(@_)">
                  <c:v>79.666666666666671</c:v>
                </c:pt>
                <c:pt idx="9" formatCode="_(* #,##0.00_);_(* \(#,##0.00\);_(* &quot;-&quot;??_);_(@_)">
                  <c:v>80.666666666666671</c:v>
                </c:pt>
                <c:pt idx="10" formatCode="_(* #,##0.00_);_(* \(#,##0.00\);_(* &quot;-&quot;??_);_(@_)">
                  <c:v>77.333333333333329</c:v>
                </c:pt>
                <c:pt idx="11" formatCode="_(* #,##0.00_);_(* \(#,##0.00\);_(* &quot;-&quot;??_);_(@_)">
                  <c:v>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40192"/>
        <c:axId val="121254656"/>
      </c:lineChart>
      <c:catAx>
        <c:axId val="121240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Iteration</a:t>
                </a:r>
              </a:p>
            </c:rich>
          </c:tx>
          <c:layout/>
          <c:overlay val="0"/>
        </c:title>
        <c:numFmt formatCode="@" sourceLinked="1"/>
        <c:majorTickMark val="out"/>
        <c:minorTickMark val="none"/>
        <c:tickLblPos val="nextTo"/>
        <c:crossAx val="121254656"/>
        <c:crosses val="autoZero"/>
        <c:auto val="1"/>
        <c:lblAlgn val="ctr"/>
        <c:lblOffset val="100"/>
        <c:noMultiLvlLbl val="0"/>
      </c:catAx>
      <c:valAx>
        <c:axId val="1212546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7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1240192"/>
        <c:crosses val="autoZero"/>
        <c:crossBetween val="between"/>
      </c:valAx>
      <c:spPr>
        <a:noFill/>
        <a:ln w="22405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smtClean="0"/>
              <a:t>Current Velocity</a:t>
            </a:r>
            <a:endParaRPr lang="en-US" b="0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Sheet2!$D$4</c:f>
              <c:strCache>
                <c:ptCount val="1"/>
                <c:pt idx="0">
                  <c:v>Capacity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Sheet2!$C$5:$C$15</c:f>
              <c:strCache>
                <c:ptCount val="10"/>
                <c:pt idx="1">
                  <c:v>Iteration 1</c:v>
                </c:pt>
                <c:pt idx="5">
                  <c:v>Iteration 2</c:v>
                </c:pt>
                <c:pt idx="9">
                  <c:v>Iteration 3</c:v>
                </c:pt>
              </c:strCache>
            </c:strRef>
          </c:cat>
          <c:val>
            <c:numRef>
              <c:f>Sheet2!$D$5:$D$15</c:f>
              <c:numCache>
                <c:formatCode>General</c:formatCode>
                <c:ptCount val="11"/>
                <c:pt idx="0">
                  <c:v>85</c:v>
                </c:pt>
                <c:pt idx="4">
                  <c:v>116</c:v>
                </c:pt>
                <c:pt idx="8">
                  <c:v>83</c:v>
                </c:pt>
              </c:numCache>
            </c:numRef>
          </c:val>
        </c:ser>
        <c:ser>
          <c:idx val="1"/>
          <c:order val="1"/>
          <c:tx>
            <c:strRef>
              <c:f>Sheet2!$E$4</c:f>
              <c:strCache>
                <c:ptCount val="1"/>
                <c:pt idx="0">
                  <c:v>Plan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Sheet2!$C$5:$C$15</c:f>
              <c:strCache>
                <c:ptCount val="10"/>
                <c:pt idx="1">
                  <c:v>Iteration 1</c:v>
                </c:pt>
                <c:pt idx="5">
                  <c:v>Iteration 2</c:v>
                </c:pt>
                <c:pt idx="9">
                  <c:v>Iteration 3</c:v>
                </c:pt>
              </c:strCache>
            </c:strRef>
          </c:cat>
          <c:val>
            <c:numRef>
              <c:f>Sheet2!$E$5:$E$15</c:f>
              <c:numCache>
                <c:formatCode>General</c:formatCode>
                <c:ptCount val="11"/>
                <c:pt idx="1">
                  <c:v>92</c:v>
                </c:pt>
                <c:pt idx="5">
                  <c:v>118</c:v>
                </c:pt>
                <c:pt idx="9">
                  <c:v>93</c:v>
                </c:pt>
              </c:numCache>
            </c:numRef>
          </c:val>
        </c:ser>
        <c:ser>
          <c:idx val="2"/>
          <c:order val="2"/>
          <c:tx>
            <c:strRef>
              <c:f>Sheet2!$F$4</c:f>
              <c:strCache>
                <c:ptCount val="1"/>
                <c:pt idx="0">
                  <c:v>Actual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Sheet2!$C$5:$C$15</c:f>
              <c:strCache>
                <c:ptCount val="10"/>
                <c:pt idx="1">
                  <c:v>Iteration 1</c:v>
                </c:pt>
                <c:pt idx="5">
                  <c:v>Iteration 2</c:v>
                </c:pt>
                <c:pt idx="9">
                  <c:v>Iteration 3</c:v>
                </c:pt>
              </c:strCache>
            </c:strRef>
          </c:cat>
          <c:val>
            <c:numRef>
              <c:f>Sheet2!$F$5:$F$15</c:f>
              <c:numCache>
                <c:formatCode>General</c:formatCode>
                <c:ptCount val="11"/>
                <c:pt idx="2">
                  <c:v>83</c:v>
                </c:pt>
                <c:pt idx="6">
                  <c:v>110</c:v>
                </c:pt>
                <c:pt idx="10">
                  <c:v>93</c:v>
                </c:pt>
              </c:numCache>
            </c:numRef>
          </c:val>
        </c:ser>
        <c:ser>
          <c:idx val="3"/>
          <c:order val="3"/>
          <c:tx>
            <c:strRef>
              <c:f>Sheet2!$G$4</c:f>
              <c:strCache>
                <c:ptCount val="1"/>
                <c:pt idx="0">
                  <c:v>Waste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Sheet2!$C$5:$C$15</c:f>
              <c:strCache>
                <c:ptCount val="10"/>
                <c:pt idx="1">
                  <c:v>Iteration 1</c:v>
                </c:pt>
                <c:pt idx="5">
                  <c:v>Iteration 2</c:v>
                </c:pt>
                <c:pt idx="9">
                  <c:v>Iteration 3</c:v>
                </c:pt>
              </c:strCache>
            </c:strRef>
          </c:cat>
          <c:val>
            <c:numRef>
              <c:f>Sheet2!$G$5:$G$15</c:f>
              <c:numCache>
                <c:formatCode>General</c:formatCode>
                <c:ptCount val="11"/>
                <c:pt idx="2">
                  <c:v>6</c:v>
                </c:pt>
                <c:pt idx="6">
                  <c:v>6</c:v>
                </c:pt>
                <c:pt idx="1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2768768"/>
        <c:axId val="122782848"/>
      </c:barChart>
      <c:catAx>
        <c:axId val="12276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782848"/>
        <c:crosses val="autoZero"/>
        <c:auto val="1"/>
        <c:lblAlgn val="ctr"/>
        <c:lblOffset val="100"/>
        <c:noMultiLvlLbl val="0"/>
      </c:catAx>
      <c:valAx>
        <c:axId val="1227828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2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2768768"/>
        <c:crosses val="autoZero"/>
        <c:crossBetween val="between"/>
      </c:valAx>
      <c:spPr>
        <a:noFill/>
        <a:ln w="36273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170CB-CFBD-4845-B6F9-9153F9681D95}" type="doc">
      <dgm:prSet loTypeId="urn:microsoft.com/office/officeart/2005/8/layout/cycle6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7E0C80-A187-40A7-98F8-E46ACCBA602E}">
      <dgm:prSet phldrT="[Text]"/>
      <dgm:spPr>
        <a:gradFill rotWithShape="0">
          <a:gsLst>
            <a:gs pos="0">
              <a:schemeClr val="bg2">
                <a:lumMod val="50000"/>
              </a:schemeClr>
            </a:gs>
            <a:gs pos="80000">
              <a:schemeClr val="bg2">
                <a:lumMod val="60000"/>
                <a:lumOff val="4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</a:gradFill>
        <a:effectLst>
          <a:glow rad="1905000">
            <a:schemeClr val="bg2"/>
          </a:glow>
          <a:softEdge rad="1270000"/>
        </a:effectLst>
      </dgm:spPr>
      <dgm:t>
        <a:bodyPr/>
        <a:lstStyle/>
        <a:p>
          <a:r>
            <a:rPr lang="en-US" dirty="0" smtClean="0"/>
            <a:t>Dev</a:t>
          </a:r>
          <a:endParaRPr lang="en-US" dirty="0"/>
        </a:p>
      </dgm:t>
    </dgm:pt>
    <dgm:pt modelId="{F96893AB-0096-4D94-B43A-DB21D5DF9B66}" type="parTrans" cxnId="{AD09903D-0274-4E1D-A2FD-F89B55E241B6}">
      <dgm:prSet/>
      <dgm:spPr/>
      <dgm:t>
        <a:bodyPr/>
        <a:lstStyle/>
        <a:p>
          <a:endParaRPr lang="en-US"/>
        </a:p>
      </dgm:t>
    </dgm:pt>
    <dgm:pt modelId="{515784EB-DCDF-4B2E-AB64-6868891B94DF}" type="sibTrans" cxnId="{AD09903D-0274-4E1D-A2FD-F89B55E241B6}">
      <dgm:prSet/>
      <dgm:spPr/>
      <dgm:t>
        <a:bodyPr/>
        <a:lstStyle/>
        <a:p>
          <a:endParaRPr lang="en-US"/>
        </a:p>
      </dgm:t>
    </dgm:pt>
    <dgm:pt modelId="{31505254-1A53-4CDA-9D8D-9BA3DA038752}">
      <dgm:prSet phldrT="[Text]"/>
      <dgm:spPr>
        <a:gradFill rotWithShape="0">
          <a:gsLst>
            <a:gs pos="0">
              <a:schemeClr val="tx2">
                <a:lumMod val="50000"/>
              </a:schemeClr>
            </a:gs>
            <a:gs pos="80000">
              <a:schemeClr val="tx2">
                <a:lumMod val="60000"/>
                <a:lumOff val="4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</a:gradFill>
        <a:effectLst>
          <a:glow rad="1905000">
            <a:schemeClr val="tx2"/>
          </a:glow>
          <a:softEdge rad="1270000"/>
        </a:effectLst>
      </dgm:spPr>
      <dgm:t>
        <a:bodyPr/>
        <a:lstStyle/>
        <a:p>
          <a:r>
            <a:rPr lang="en-US" dirty="0" smtClean="0"/>
            <a:t>PM</a:t>
          </a:r>
          <a:endParaRPr lang="en-US" dirty="0"/>
        </a:p>
      </dgm:t>
    </dgm:pt>
    <dgm:pt modelId="{08BC6EA6-0536-436B-B28E-DB7924B463F9}" type="parTrans" cxnId="{B5DC94E3-69E8-48C9-BB1A-AEB5E858E35C}">
      <dgm:prSet/>
      <dgm:spPr/>
      <dgm:t>
        <a:bodyPr/>
        <a:lstStyle/>
        <a:p>
          <a:endParaRPr lang="en-US"/>
        </a:p>
      </dgm:t>
    </dgm:pt>
    <dgm:pt modelId="{52EE6138-99E8-4723-A970-A64C01F9D30C}" type="sibTrans" cxnId="{B5DC94E3-69E8-48C9-BB1A-AEB5E858E35C}">
      <dgm:prSet/>
      <dgm:spPr/>
      <dgm:t>
        <a:bodyPr/>
        <a:lstStyle/>
        <a:p>
          <a:endParaRPr lang="en-US"/>
        </a:p>
      </dgm:t>
    </dgm:pt>
    <dgm:pt modelId="{4BC767DD-EE26-45E8-A566-0004ED2B4B9B}">
      <dgm:prSet phldrT="[Text]"/>
      <dgm:spPr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</a:gradFill>
        <a:effectLst>
          <a:glow rad="1905000">
            <a:schemeClr val="accent5"/>
          </a:glow>
          <a:softEdge rad="1270000"/>
        </a:effectLst>
      </dgm:spPr>
      <dgm:t>
        <a:bodyPr/>
        <a:lstStyle/>
        <a:p>
          <a:r>
            <a:rPr lang="en-US" dirty="0" smtClean="0"/>
            <a:t>BA</a:t>
          </a:r>
          <a:endParaRPr lang="en-US" dirty="0"/>
        </a:p>
      </dgm:t>
    </dgm:pt>
    <dgm:pt modelId="{2650AB1E-A3E3-495C-8799-1D9FD32CAB61}" type="parTrans" cxnId="{E48F9913-8C86-408A-8AF2-C3DE1F066A17}">
      <dgm:prSet/>
      <dgm:spPr/>
      <dgm:t>
        <a:bodyPr/>
        <a:lstStyle/>
        <a:p>
          <a:endParaRPr lang="en-US"/>
        </a:p>
      </dgm:t>
    </dgm:pt>
    <dgm:pt modelId="{8401ACC5-04FB-45EA-B5E2-BB5C470C982B}" type="sibTrans" cxnId="{E48F9913-8C86-408A-8AF2-C3DE1F066A17}">
      <dgm:prSet/>
      <dgm:spPr/>
      <dgm:t>
        <a:bodyPr/>
        <a:lstStyle/>
        <a:p>
          <a:endParaRPr lang="en-US"/>
        </a:p>
      </dgm:t>
    </dgm:pt>
    <dgm:pt modelId="{6275B715-4907-4E6A-9B35-FECAE32C0DEA}">
      <dgm:prSet phldrT="[Text]"/>
      <dgm:spPr>
        <a:gradFill rotWithShape="0">
          <a:gsLst>
            <a:gs pos="0">
              <a:schemeClr val="accent1">
                <a:lumMod val="50000"/>
              </a:schemeClr>
            </a:gs>
            <a:gs pos="8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</a:gradFill>
        <a:effectLst>
          <a:glow rad="1905000">
            <a:schemeClr val="accent1"/>
          </a:glow>
          <a:softEdge rad="1270000"/>
        </a:effectLst>
      </dgm:spPr>
      <dgm:t>
        <a:bodyPr/>
        <a:lstStyle/>
        <a:p>
          <a:r>
            <a:rPr lang="en-US" dirty="0" smtClean="0"/>
            <a:t>QA</a:t>
          </a:r>
          <a:endParaRPr lang="en-US" dirty="0"/>
        </a:p>
      </dgm:t>
    </dgm:pt>
    <dgm:pt modelId="{A29D8DBE-7AED-4029-9545-84AEE64C9852}" type="parTrans" cxnId="{7A71C034-A45F-4A67-A6A4-DDDD376D5F0C}">
      <dgm:prSet/>
      <dgm:spPr/>
      <dgm:t>
        <a:bodyPr/>
        <a:lstStyle/>
        <a:p>
          <a:endParaRPr lang="en-US"/>
        </a:p>
      </dgm:t>
    </dgm:pt>
    <dgm:pt modelId="{AA17207D-AB8A-414C-AD80-85B1F3EE97A2}" type="sibTrans" cxnId="{7A71C034-A45F-4A67-A6A4-DDDD376D5F0C}">
      <dgm:prSet/>
      <dgm:spPr/>
      <dgm:t>
        <a:bodyPr/>
        <a:lstStyle/>
        <a:p>
          <a:endParaRPr lang="en-US"/>
        </a:p>
      </dgm:t>
    </dgm:pt>
    <dgm:pt modelId="{CBBC740E-3AEC-4236-A5BC-E78EEF8576AC}">
      <dgm:prSet phldrT="[Text]"/>
      <dgm:spPr>
        <a:gradFill rotWithShape="0">
          <a:gsLst>
            <a:gs pos="0">
              <a:srgbClr val="FFC000"/>
            </a:gs>
            <a:gs pos="80000">
              <a:srgbClr val="FFFF00"/>
            </a:gs>
            <a:gs pos="100000">
              <a:srgbClr val="FEFCAC"/>
            </a:gs>
          </a:gsLst>
        </a:gradFill>
        <a:effectLst>
          <a:glow rad="1905000">
            <a:srgbClr val="FFC000"/>
          </a:glow>
          <a:softEdge rad="1270000"/>
        </a:effectLst>
      </dgm:spPr>
      <dgm:t>
        <a:bodyPr/>
        <a:lstStyle/>
        <a:p>
          <a:r>
            <a:rPr lang="en-US" dirty="0" smtClean="0"/>
            <a:t>MW</a:t>
          </a:r>
          <a:endParaRPr lang="en-US" dirty="0"/>
        </a:p>
      </dgm:t>
    </dgm:pt>
    <dgm:pt modelId="{072F5F94-6CB1-42BB-9ACD-E913A58390D5}" type="parTrans" cxnId="{D7BC51E7-C1BE-4F2F-BA9B-5807F1FF4639}">
      <dgm:prSet/>
      <dgm:spPr/>
      <dgm:t>
        <a:bodyPr/>
        <a:lstStyle/>
        <a:p>
          <a:endParaRPr lang="en-US"/>
        </a:p>
      </dgm:t>
    </dgm:pt>
    <dgm:pt modelId="{C9A0F312-8EDE-4173-9AE2-C481BA8DC15F}" type="sibTrans" cxnId="{D7BC51E7-C1BE-4F2F-BA9B-5807F1FF4639}">
      <dgm:prSet/>
      <dgm:spPr/>
      <dgm:t>
        <a:bodyPr/>
        <a:lstStyle/>
        <a:p>
          <a:endParaRPr lang="en-US"/>
        </a:p>
      </dgm:t>
    </dgm:pt>
    <dgm:pt modelId="{6D020299-EB0C-4C30-A718-56F48359026C}" type="pres">
      <dgm:prSet presAssocID="{8E7170CB-CFBD-4845-B6F9-9153F9681D9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7765C1-0A3B-469D-A5BE-E639B40ADA4F}" type="pres">
      <dgm:prSet presAssocID="{8D7E0C80-A187-40A7-98F8-E46ACCBA602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F0E8B-617F-4DCF-915B-BAEA143AC30E}" type="pres">
      <dgm:prSet presAssocID="{8D7E0C80-A187-40A7-98F8-E46ACCBA602E}" presName="spNode" presStyleCnt="0"/>
      <dgm:spPr/>
    </dgm:pt>
    <dgm:pt modelId="{EE654222-784D-48F7-8A23-A2C80DEF6A9E}" type="pres">
      <dgm:prSet presAssocID="{515784EB-DCDF-4B2E-AB64-6868891B94DF}" presName="sibTrans" presStyleLbl="sibTrans1D1" presStyleIdx="0" presStyleCnt="5"/>
      <dgm:spPr/>
      <dgm:t>
        <a:bodyPr/>
        <a:lstStyle/>
        <a:p>
          <a:endParaRPr lang="en-US"/>
        </a:p>
      </dgm:t>
    </dgm:pt>
    <dgm:pt modelId="{51A0A6AF-0FC1-498D-84C2-D9B88337331B}" type="pres">
      <dgm:prSet presAssocID="{31505254-1A53-4CDA-9D8D-9BA3DA03875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43747-0C76-4C0A-A319-1DD43C6A2318}" type="pres">
      <dgm:prSet presAssocID="{31505254-1A53-4CDA-9D8D-9BA3DA038752}" presName="spNode" presStyleCnt="0"/>
      <dgm:spPr/>
    </dgm:pt>
    <dgm:pt modelId="{141C4FC4-5C35-4AFF-B8AF-033D2ADAA14A}" type="pres">
      <dgm:prSet presAssocID="{52EE6138-99E8-4723-A970-A64C01F9D30C}" presName="sibTrans" presStyleLbl="sibTrans1D1" presStyleIdx="1" presStyleCnt="5"/>
      <dgm:spPr/>
      <dgm:t>
        <a:bodyPr/>
        <a:lstStyle/>
        <a:p>
          <a:endParaRPr lang="en-US"/>
        </a:p>
      </dgm:t>
    </dgm:pt>
    <dgm:pt modelId="{634D3786-3FA6-4ACD-AB28-E8D9C4D32378}" type="pres">
      <dgm:prSet presAssocID="{4BC767DD-EE26-45E8-A566-0004ED2B4B9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572CCC-512E-4DEA-9C01-CD6F5F3C6AB4}" type="pres">
      <dgm:prSet presAssocID="{4BC767DD-EE26-45E8-A566-0004ED2B4B9B}" presName="spNode" presStyleCnt="0"/>
      <dgm:spPr/>
    </dgm:pt>
    <dgm:pt modelId="{198EEA4E-FD8D-490E-89B9-3ACDE9459945}" type="pres">
      <dgm:prSet presAssocID="{8401ACC5-04FB-45EA-B5E2-BB5C470C982B}" presName="sibTrans" presStyleLbl="sibTrans1D1" presStyleIdx="2" presStyleCnt="5"/>
      <dgm:spPr/>
      <dgm:t>
        <a:bodyPr/>
        <a:lstStyle/>
        <a:p>
          <a:endParaRPr lang="en-US"/>
        </a:p>
      </dgm:t>
    </dgm:pt>
    <dgm:pt modelId="{4CCE4BAB-04D8-445D-8CCF-539E6090A252}" type="pres">
      <dgm:prSet presAssocID="{6275B715-4907-4E6A-9B35-FECAE32C0DE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46631-8463-4A34-A90D-20499C812A42}" type="pres">
      <dgm:prSet presAssocID="{6275B715-4907-4E6A-9B35-FECAE32C0DEA}" presName="spNode" presStyleCnt="0"/>
      <dgm:spPr/>
    </dgm:pt>
    <dgm:pt modelId="{DACAA349-49C0-4D21-86C4-75A19CDA2463}" type="pres">
      <dgm:prSet presAssocID="{AA17207D-AB8A-414C-AD80-85B1F3EE97A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01FF5F7-B6BC-4EA9-9877-8BEF1BE39549}" type="pres">
      <dgm:prSet presAssocID="{CBBC740E-3AEC-4236-A5BC-E78EEF8576A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22777-651E-4EA5-BD20-040D059C8A90}" type="pres">
      <dgm:prSet presAssocID="{CBBC740E-3AEC-4236-A5BC-E78EEF8576AC}" presName="spNode" presStyleCnt="0"/>
      <dgm:spPr/>
    </dgm:pt>
    <dgm:pt modelId="{A57FCC3E-BE5B-4330-A83E-1E9626E2C11E}" type="pres">
      <dgm:prSet presAssocID="{C9A0F312-8EDE-4173-9AE2-C481BA8DC15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7A71C034-A45F-4A67-A6A4-DDDD376D5F0C}" srcId="{8E7170CB-CFBD-4845-B6F9-9153F9681D95}" destId="{6275B715-4907-4E6A-9B35-FECAE32C0DEA}" srcOrd="3" destOrd="0" parTransId="{A29D8DBE-7AED-4029-9545-84AEE64C9852}" sibTransId="{AA17207D-AB8A-414C-AD80-85B1F3EE97A2}"/>
    <dgm:cxn modelId="{D7BC51E7-C1BE-4F2F-BA9B-5807F1FF4639}" srcId="{8E7170CB-CFBD-4845-B6F9-9153F9681D95}" destId="{CBBC740E-3AEC-4236-A5BC-E78EEF8576AC}" srcOrd="4" destOrd="0" parTransId="{072F5F94-6CB1-42BB-9ACD-E913A58390D5}" sibTransId="{C9A0F312-8EDE-4173-9AE2-C481BA8DC15F}"/>
    <dgm:cxn modelId="{B5DC94E3-69E8-48C9-BB1A-AEB5E858E35C}" srcId="{8E7170CB-CFBD-4845-B6F9-9153F9681D95}" destId="{31505254-1A53-4CDA-9D8D-9BA3DA038752}" srcOrd="1" destOrd="0" parTransId="{08BC6EA6-0536-436B-B28E-DB7924B463F9}" sibTransId="{52EE6138-99E8-4723-A970-A64C01F9D30C}"/>
    <dgm:cxn modelId="{E48F9913-8C86-408A-8AF2-C3DE1F066A17}" srcId="{8E7170CB-CFBD-4845-B6F9-9153F9681D95}" destId="{4BC767DD-EE26-45E8-A566-0004ED2B4B9B}" srcOrd="2" destOrd="0" parTransId="{2650AB1E-A3E3-495C-8799-1D9FD32CAB61}" sibTransId="{8401ACC5-04FB-45EA-B5E2-BB5C470C982B}"/>
    <dgm:cxn modelId="{AD09903D-0274-4E1D-A2FD-F89B55E241B6}" srcId="{8E7170CB-CFBD-4845-B6F9-9153F9681D95}" destId="{8D7E0C80-A187-40A7-98F8-E46ACCBA602E}" srcOrd="0" destOrd="0" parTransId="{F96893AB-0096-4D94-B43A-DB21D5DF9B66}" sibTransId="{515784EB-DCDF-4B2E-AB64-6868891B94DF}"/>
    <dgm:cxn modelId="{4EB7F2B1-F5CC-4AFE-8B68-6C0F9215E66D}" type="presOf" srcId="{52EE6138-99E8-4723-A970-A64C01F9D30C}" destId="{141C4FC4-5C35-4AFF-B8AF-033D2ADAA14A}" srcOrd="0" destOrd="0" presId="urn:microsoft.com/office/officeart/2005/8/layout/cycle6"/>
    <dgm:cxn modelId="{3E306D18-6F40-4A4D-9031-4D29C257C201}" type="presOf" srcId="{515784EB-DCDF-4B2E-AB64-6868891B94DF}" destId="{EE654222-784D-48F7-8A23-A2C80DEF6A9E}" srcOrd="0" destOrd="0" presId="urn:microsoft.com/office/officeart/2005/8/layout/cycle6"/>
    <dgm:cxn modelId="{94188D63-B27C-40F0-A2FC-5E4C821893DA}" type="presOf" srcId="{6275B715-4907-4E6A-9B35-FECAE32C0DEA}" destId="{4CCE4BAB-04D8-445D-8CCF-539E6090A252}" srcOrd="0" destOrd="0" presId="urn:microsoft.com/office/officeart/2005/8/layout/cycle6"/>
    <dgm:cxn modelId="{952A59BF-6021-41FE-A60C-7B0D61927358}" type="presOf" srcId="{4BC767DD-EE26-45E8-A566-0004ED2B4B9B}" destId="{634D3786-3FA6-4ACD-AB28-E8D9C4D32378}" srcOrd="0" destOrd="0" presId="urn:microsoft.com/office/officeart/2005/8/layout/cycle6"/>
    <dgm:cxn modelId="{EB5E8C05-BC9E-4E2F-B8C6-A7A44CF35362}" type="presOf" srcId="{AA17207D-AB8A-414C-AD80-85B1F3EE97A2}" destId="{DACAA349-49C0-4D21-86C4-75A19CDA2463}" srcOrd="0" destOrd="0" presId="urn:microsoft.com/office/officeart/2005/8/layout/cycle6"/>
    <dgm:cxn modelId="{661C1585-7C7C-45DD-A594-1F6F4224541D}" type="presOf" srcId="{8E7170CB-CFBD-4845-B6F9-9153F9681D95}" destId="{6D020299-EB0C-4C30-A718-56F48359026C}" srcOrd="0" destOrd="0" presId="urn:microsoft.com/office/officeart/2005/8/layout/cycle6"/>
    <dgm:cxn modelId="{65A81075-1C75-4A6F-9EF4-D7C41B33E78D}" type="presOf" srcId="{CBBC740E-3AEC-4236-A5BC-E78EEF8576AC}" destId="{D01FF5F7-B6BC-4EA9-9877-8BEF1BE39549}" srcOrd="0" destOrd="0" presId="urn:microsoft.com/office/officeart/2005/8/layout/cycle6"/>
    <dgm:cxn modelId="{D5A05B79-ACD6-4822-940A-AC819A7E378D}" type="presOf" srcId="{8D7E0C80-A187-40A7-98F8-E46ACCBA602E}" destId="{987765C1-0A3B-469D-A5BE-E639B40ADA4F}" srcOrd="0" destOrd="0" presId="urn:microsoft.com/office/officeart/2005/8/layout/cycle6"/>
    <dgm:cxn modelId="{09A92266-6D68-4626-9CF8-E0D42D27D9B9}" type="presOf" srcId="{31505254-1A53-4CDA-9D8D-9BA3DA038752}" destId="{51A0A6AF-0FC1-498D-84C2-D9B88337331B}" srcOrd="0" destOrd="0" presId="urn:microsoft.com/office/officeart/2005/8/layout/cycle6"/>
    <dgm:cxn modelId="{212EC9B0-F772-4977-B46C-C48BC44A7989}" type="presOf" srcId="{8401ACC5-04FB-45EA-B5E2-BB5C470C982B}" destId="{198EEA4E-FD8D-490E-89B9-3ACDE9459945}" srcOrd="0" destOrd="0" presId="urn:microsoft.com/office/officeart/2005/8/layout/cycle6"/>
    <dgm:cxn modelId="{FFD42B71-F32A-4671-9CE3-ABB6CE39A604}" type="presOf" srcId="{C9A0F312-8EDE-4173-9AE2-C481BA8DC15F}" destId="{A57FCC3E-BE5B-4330-A83E-1E9626E2C11E}" srcOrd="0" destOrd="0" presId="urn:microsoft.com/office/officeart/2005/8/layout/cycle6"/>
    <dgm:cxn modelId="{19E7A2B2-BF2A-4397-8A94-9B318478C556}" type="presParOf" srcId="{6D020299-EB0C-4C30-A718-56F48359026C}" destId="{987765C1-0A3B-469D-A5BE-E639B40ADA4F}" srcOrd="0" destOrd="0" presId="urn:microsoft.com/office/officeart/2005/8/layout/cycle6"/>
    <dgm:cxn modelId="{58EF6086-3ECF-4432-A946-2F9D4185C786}" type="presParOf" srcId="{6D020299-EB0C-4C30-A718-56F48359026C}" destId="{ABCF0E8B-617F-4DCF-915B-BAEA143AC30E}" srcOrd="1" destOrd="0" presId="urn:microsoft.com/office/officeart/2005/8/layout/cycle6"/>
    <dgm:cxn modelId="{351040A3-4F55-4FF0-AB9E-00B23CB9CA61}" type="presParOf" srcId="{6D020299-EB0C-4C30-A718-56F48359026C}" destId="{EE654222-784D-48F7-8A23-A2C80DEF6A9E}" srcOrd="2" destOrd="0" presId="urn:microsoft.com/office/officeart/2005/8/layout/cycle6"/>
    <dgm:cxn modelId="{67D5130D-C1E7-4E1F-A420-4383D88936EA}" type="presParOf" srcId="{6D020299-EB0C-4C30-A718-56F48359026C}" destId="{51A0A6AF-0FC1-498D-84C2-D9B88337331B}" srcOrd="3" destOrd="0" presId="urn:microsoft.com/office/officeart/2005/8/layout/cycle6"/>
    <dgm:cxn modelId="{2AB7F64F-AF51-4855-9664-4634E82657EA}" type="presParOf" srcId="{6D020299-EB0C-4C30-A718-56F48359026C}" destId="{A6743747-0C76-4C0A-A319-1DD43C6A2318}" srcOrd="4" destOrd="0" presId="urn:microsoft.com/office/officeart/2005/8/layout/cycle6"/>
    <dgm:cxn modelId="{11BCD1DA-7C5A-4105-9FFC-62D87D2F1CF1}" type="presParOf" srcId="{6D020299-EB0C-4C30-A718-56F48359026C}" destId="{141C4FC4-5C35-4AFF-B8AF-033D2ADAA14A}" srcOrd="5" destOrd="0" presId="urn:microsoft.com/office/officeart/2005/8/layout/cycle6"/>
    <dgm:cxn modelId="{C390262A-59EF-4CA8-B107-C13315055C99}" type="presParOf" srcId="{6D020299-EB0C-4C30-A718-56F48359026C}" destId="{634D3786-3FA6-4ACD-AB28-E8D9C4D32378}" srcOrd="6" destOrd="0" presId="urn:microsoft.com/office/officeart/2005/8/layout/cycle6"/>
    <dgm:cxn modelId="{7B446992-9436-4376-86AF-20BB84D1726D}" type="presParOf" srcId="{6D020299-EB0C-4C30-A718-56F48359026C}" destId="{5A572CCC-512E-4DEA-9C01-CD6F5F3C6AB4}" srcOrd="7" destOrd="0" presId="urn:microsoft.com/office/officeart/2005/8/layout/cycle6"/>
    <dgm:cxn modelId="{A74CEC5F-02AE-4383-8950-4F1FE5470D58}" type="presParOf" srcId="{6D020299-EB0C-4C30-A718-56F48359026C}" destId="{198EEA4E-FD8D-490E-89B9-3ACDE9459945}" srcOrd="8" destOrd="0" presId="urn:microsoft.com/office/officeart/2005/8/layout/cycle6"/>
    <dgm:cxn modelId="{2B02F1FD-6536-4029-BA02-E8018A969984}" type="presParOf" srcId="{6D020299-EB0C-4C30-A718-56F48359026C}" destId="{4CCE4BAB-04D8-445D-8CCF-539E6090A252}" srcOrd="9" destOrd="0" presId="urn:microsoft.com/office/officeart/2005/8/layout/cycle6"/>
    <dgm:cxn modelId="{4A9177CD-EDAC-430E-AB91-536B5ABB3E4C}" type="presParOf" srcId="{6D020299-EB0C-4C30-A718-56F48359026C}" destId="{B9646631-8463-4A34-A90D-20499C812A42}" srcOrd="10" destOrd="0" presId="urn:microsoft.com/office/officeart/2005/8/layout/cycle6"/>
    <dgm:cxn modelId="{9E50EF89-88DD-4793-980D-90980587EA85}" type="presParOf" srcId="{6D020299-EB0C-4C30-A718-56F48359026C}" destId="{DACAA349-49C0-4D21-86C4-75A19CDA2463}" srcOrd="11" destOrd="0" presId="urn:microsoft.com/office/officeart/2005/8/layout/cycle6"/>
    <dgm:cxn modelId="{505F2E73-ED02-41EB-9F42-8DF898481494}" type="presParOf" srcId="{6D020299-EB0C-4C30-A718-56F48359026C}" destId="{D01FF5F7-B6BC-4EA9-9877-8BEF1BE39549}" srcOrd="12" destOrd="0" presId="urn:microsoft.com/office/officeart/2005/8/layout/cycle6"/>
    <dgm:cxn modelId="{83F215C3-1F68-414D-9F83-F0F9843AF3CD}" type="presParOf" srcId="{6D020299-EB0C-4C30-A718-56F48359026C}" destId="{21022777-651E-4EA5-BD20-040D059C8A90}" srcOrd="13" destOrd="0" presId="urn:microsoft.com/office/officeart/2005/8/layout/cycle6"/>
    <dgm:cxn modelId="{BD96C877-1339-4219-9B33-58A20460D5CC}" type="presParOf" srcId="{6D020299-EB0C-4C30-A718-56F48359026C}" destId="{A57FCC3E-BE5B-4330-A83E-1E9626E2C11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765C1-0A3B-469D-A5BE-E639B40ADA4F}">
      <dsp:nvSpPr>
        <dsp:cNvPr id="0" name=""/>
        <dsp:cNvSpPr/>
      </dsp:nvSpPr>
      <dsp:spPr>
        <a:xfrm>
          <a:off x="1915194" y="684"/>
          <a:ext cx="1427410" cy="927816"/>
        </a:xfrm>
        <a:prstGeom prst="roundRect">
          <a:avLst/>
        </a:prstGeom>
        <a:gradFill rotWithShape="0">
          <a:gsLst>
            <a:gs pos="0">
              <a:schemeClr val="bg2">
                <a:lumMod val="50000"/>
              </a:schemeClr>
            </a:gs>
            <a:gs pos="80000">
              <a:schemeClr val="bg2">
                <a:lumMod val="60000"/>
                <a:lumOff val="40000"/>
              </a:schemeClr>
            </a:gs>
            <a:gs pos="100000">
              <a:schemeClr val="bg2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glow rad="1905000">
            <a:schemeClr val="bg2"/>
          </a:glow>
          <a:softEdge rad="127000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Dev</a:t>
          </a:r>
          <a:endParaRPr lang="en-US" sz="4000" kern="1200" dirty="0"/>
        </a:p>
      </dsp:txBody>
      <dsp:txXfrm>
        <a:off x="1960486" y="45976"/>
        <a:ext cx="1336826" cy="837232"/>
      </dsp:txXfrm>
    </dsp:sp>
    <dsp:sp modelId="{EE654222-784D-48F7-8A23-A2C80DEF6A9E}">
      <dsp:nvSpPr>
        <dsp:cNvPr id="0" name=""/>
        <dsp:cNvSpPr/>
      </dsp:nvSpPr>
      <dsp:spPr>
        <a:xfrm>
          <a:off x="775483" y="464592"/>
          <a:ext cx="3706833" cy="3706833"/>
        </a:xfrm>
        <a:custGeom>
          <a:avLst/>
          <a:gdLst/>
          <a:ahLst/>
          <a:cxnLst/>
          <a:rect l="0" t="0" r="0" b="0"/>
          <a:pathLst>
            <a:path>
              <a:moveTo>
                <a:pt x="2576924" y="147049"/>
              </a:moveTo>
              <a:arcTo wR="1853416" hR="1853416" stAng="17578630" swAng="19611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0A6AF-0FC1-498D-84C2-D9B88337331B}">
      <dsp:nvSpPr>
        <dsp:cNvPr id="0" name=""/>
        <dsp:cNvSpPr/>
      </dsp:nvSpPr>
      <dsp:spPr>
        <a:xfrm>
          <a:off x="3677898" y="1281363"/>
          <a:ext cx="1427410" cy="92781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0000">
              <a:schemeClr val="tx2">
                <a:lumMod val="60000"/>
                <a:lumOff val="4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glow rad="1905000">
            <a:schemeClr val="tx2"/>
          </a:glow>
          <a:softEdge rad="127000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PM</a:t>
          </a:r>
          <a:endParaRPr lang="en-US" sz="4000" kern="1200" dirty="0"/>
        </a:p>
      </dsp:txBody>
      <dsp:txXfrm>
        <a:off x="3723190" y="1326655"/>
        <a:ext cx="1336826" cy="837232"/>
      </dsp:txXfrm>
    </dsp:sp>
    <dsp:sp modelId="{141C4FC4-5C35-4AFF-B8AF-033D2ADAA14A}">
      <dsp:nvSpPr>
        <dsp:cNvPr id="0" name=""/>
        <dsp:cNvSpPr/>
      </dsp:nvSpPr>
      <dsp:spPr>
        <a:xfrm>
          <a:off x="775483" y="464592"/>
          <a:ext cx="3706833" cy="3706833"/>
        </a:xfrm>
        <a:custGeom>
          <a:avLst/>
          <a:gdLst/>
          <a:ahLst/>
          <a:cxnLst/>
          <a:rect l="0" t="0" r="0" b="0"/>
          <a:pathLst>
            <a:path>
              <a:moveTo>
                <a:pt x="3704294" y="1756433"/>
              </a:moveTo>
              <a:arcTo wR="1853416" hR="1853416" stAng="21420032" swAng="21959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D3786-3FA6-4ACD-AB28-E8D9C4D32378}">
      <dsp:nvSpPr>
        <dsp:cNvPr id="0" name=""/>
        <dsp:cNvSpPr/>
      </dsp:nvSpPr>
      <dsp:spPr>
        <a:xfrm>
          <a:off x="3004605" y="3353546"/>
          <a:ext cx="1427410" cy="927816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glow rad="1905000">
            <a:schemeClr val="accent5"/>
          </a:glow>
          <a:softEdge rad="127000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BA</a:t>
          </a:r>
          <a:endParaRPr lang="en-US" sz="4000" kern="1200" dirty="0"/>
        </a:p>
      </dsp:txBody>
      <dsp:txXfrm>
        <a:off x="3049897" y="3398838"/>
        <a:ext cx="1336826" cy="837232"/>
      </dsp:txXfrm>
    </dsp:sp>
    <dsp:sp modelId="{198EEA4E-FD8D-490E-89B9-3ACDE9459945}">
      <dsp:nvSpPr>
        <dsp:cNvPr id="0" name=""/>
        <dsp:cNvSpPr/>
      </dsp:nvSpPr>
      <dsp:spPr>
        <a:xfrm>
          <a:off x="775483" y="464592"/>
          <a:ext cx="3706833" cy="3706833"/>
        </a:xfrm>
        <a:custGeom>
          <a:avLst/>
          <a:gdLst/>
          <a:ahLst/>
          <a:cxnLst/>
          <a:rect l="0" t="0" r="0" b="0"/>
          <a:pathLst>
            <a:path>
              <a:moveTo>
                <a:pt x="2221761" y="3669862"/>
              </a:moveTo>
              <a:arcTo wR="1853416" hR="1853416" stAng="4712209" swAng="13755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E4BAB-04D8-445D-8CCF-539E6090A252}">
      <dsp:nvSpPr>
        <dsp:cNvPr id="0" name=""/>
        <dsp:cNvSpPr/>
      </dsp:nvSpPr>
      <dsp:spPr>
        <a:xfrm>
          <a:off x="825783" y="3353546"/>
          <a:ext cx="1427410" cy="927816"/>
        </a:xfrm>
        <a:prstGeom prst="roundRect">
          <a:avLst/>
        </a:prstGeom>
        <a:gradFill rotWithShape="0">
          <a:gsLst>
            <a:gs pos="0">
              <a:schemeClr val="accent1">
                <a:lumMod val="50000"/>
              </a:schemeClr>
            </a:gs>
            <a:gs pos="80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glow rad="1905000">
            <a:schemeClr val="accent1"/>
          </a:glow>
          <a:softEdge rad="127000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QA</a:t>
          </a:r>
          <a:endParaRPr lang="en-US" sz="4000" kern="1200" dirty="0"/>
        </a:p>
      </dsp:txBody>
      <dsp:txXfrm>
        <a:off x="871075" y="3398838"/>
        <a:ext cx="1336826" cy="837232"/>
      </dsp:txXfrm>
    </dsp:sp>
    <dsp:sp modelId="{DACAA349-49C0-4D21-86C4-75A19CDA2463}">
      <dsp:nvSpPr>
        <dsp:cNvPr id="0" name=""/>
        <dsp:cNvSpPr/>
      </dsp:nvSpPr>
      <dsp:spPr>
        <a:xfrm>
          <a:off x="775483" y="464592"/>
          <a:ext cx="3706833" cy="3706833"/>
        </a:xfrm>
        <a:custGeom>
          <a:avLst/>
          <a:gdLst/>
          <a:ahLst/>
          <a:cxnLst/>
          <a:rect l="0" t="0" r="0" b="0"/>
          <a:pathLst>
            <a:path>
              <a:moveTo>
                <a:pt x="309674" y="2879092"/>
              </a:moveTo>
              <a:arcTo wR="1853416" hR="1853416" stAng="8783975" swAng="21959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FF5F7-B6BC-4EA9-9877-8BEF1BE39549}">
      <dsp:nvSpPr>
        <dsp:cNvPr id="0" name=""/>
        <dsp:cNvSpPr/>
      </dsp:nvSpPr>
      <dsp:spPr>
        <a:xfrm>
          <a:off x="152490" y="1281363"/>
          <a:ext cx="1427410" cy="927816"/>
        </a:xfrm>
        <a:prstGeom prst="roundRect">
          <a:avLst/>
        </a:prstGeom>
        <a:gradFill rotWithShape="0">
          <a:gsLst>
            <a:gs pos="0">
              <a:srgbClr val="FFC000"/>
            </a:gs>
            <a:gs pos="80000">
              <a:srgbClr val="FFFF00"/>
            </a:gs>
            <a:gs pos="100000">
              <a:srgbClr val="FEFCAC"/>
            </a:gs>
          </a:gsLst>
          <a:lin ang="16200000" scaled="0"/>
        </a:gradFill>
        <a:ln>
          <a:noFill/>
        </a:ln>
        <a:effectLst>
          <a:glow rad="1905000">
            <a:srgbClr val="FFC000"/>
          </a:glow>
          <a:softEdge rad="1270000"/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MW</a:t>
          </a:r>
          <a:endParaRPr lang="en-US" sz="4000" kern="1200" dirty="0"/>
        </a:p>
      </dsp:txBody>
      <dsp:txXfrm>
        <a:off x="197782" y="1326655"/>
        <a:ext cx="1336826" cy="837232"/>
      </dsp:txXfrm>
    </dsp:sp>
    <dsp:sp modelId="{A57FCC3E-BE5B-4330-A83E-1E9626E2C11E}">
      <dsp:nvSpPr>
        <dsp:cNvPr id="0" name=""/>
        <dsp:cNvSpPr/>
      </dsp:nvSpPr>
      <dsp:spPr>
        <a:xfrm>
          <a:off x="775483" y="464592"/>
          <a:ext cx="3706833" cy="3706833"/>
        </a:xfrm>
        <a:custGeom>
          <a:avLst/>
          <a:gdLst/>
          <a:ahLst/>
          <a:cxnLst/>
          <a:rect l="0" t="0" r="0" b="0"/>
          <a:pathLst>
            <a:path>
              <a:moveTo>
                <a:pt x="322991" y="807972"/>
              </a:moveTo>
              <a:arcTo wR="1853416" hR="1853416" stAng="12860235" swAng="19611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C811A-89E3-4DED-BE11-9FED9F5DCC64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3D26E-F04F-4866-87F9-986AE691B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5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the entire team take training together</a:t>
            </a:r>
          </a:p>
          <a:p>
            <a:r>
              <a:rPr lang="en-US" dirty="0" smtClean="0"/>
              <a:t>Have all the roles in training together</a:t>
            </a:r>
          </a:p>
          <a:p>
            <a:r>
              <a:rPr lang="en-US" dirty="0" smtClean="0"/>
              <a:t>Make it interactive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 planning</a:t>
            </a:r>
          </a:p>
          <a:p>
            <a:r>
              <a:rPr lang="en-US" dirty="0" smtClean="0"/>
              <a:t>Iteration</a:t>
            </a:r>
            <a:r>
              <a:rPr lang="en-US" baseline="0" dirty="0" smtClean="0"/>
              <a:t> planning</a:t>
            </a:r>
          </a:p>
          <a:p>
            <a:r>
              <a:rPr lang="en-US" baseline="0" dirty="0" smtClean="0"/>
              <a:t>Showcases</a:t>
            </a:r>
          </a:p>
          <a:p>
            <a:r>
              <a:rPr lang="en-US" baseline="0" dirty="0" smtClean="0"/>
              <a:t>Retrospectives – </a:t>
            </a:r>
            <a:r>
              <a:rPr lang="en-US" baseline="0" dirty="0" err="1" smtClean="0"/>
              <a:t>telepresence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0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Velocity over time</a:t>
            </a:r>
          </a:p>
          <a:p>
            <a:r>
              <a:rPr lang="en-US" dirty="0" smtClean="0"/>
              <a:t>Sprint actuals vs. commitment</a:t>
            </a:r>
          </a:p>
          <a:p>
            <a:r>
              <a:rPr lang="en-US" dirty="0" smtClean="0"/>
              <a:t>Release Planning</a:t>
            </a:r>
          </a:p>
          <a:p>
            <a:r>
              <a:rPr lang="en-US" dirty="0" smtClean="0"/>
              <a:t>Waste</a:t>
            </a:r>
          </a:p>
          <a:p>
            <a:r>
              <a:rPr lang="en-US" dirty="0" smtClean="0"/>
              <a:t>Happy-ness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7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team success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 success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responsibility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outcomes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directly responsible for outcome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“It’s their meeting”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Advises, but does not protect the team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6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Coaching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Finite duration		Ongoing</a:t>
            </a: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/ Skill based		Skill and Competency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based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Classroom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setting		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“On the job”</a:t>
            </a: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all attendees	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individual / team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“Shu” of Shu-Ha-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The “Ha” of Shu-Ha-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 teams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2-5 teams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Protects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Advises, but does not protect the team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3D26E-F04F-4866-87F9-986AE691B3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9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429000"/>
            <a:ext cx="7772400" cy="1165225"/>
          </a:xfrm>
        </p:spPr>
        <p:txBody>
          <a:bodyPr>
            <a:normAutofit/>
          </a:bodyPr>
          <a:lstStyle>
            <a:lvl1pPr algn="ctr"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48200"/>
            <a:ext cx="7772400" cy="8382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3886199"/>
            <a:ext cx="7772400" cy="838201"/>
          </a:xfrm>
        </p:spPr>
        <p:txBody>
          <a:bodyPr anchor="t">
            <a:normAutofit/>
          </a:bodyPr>
          <a:lstStyle>
            <a:lvl1pPr algn="ctr">
              <a:defRPr sz="2800" b="0" cap="none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029200"/>
            <a:ext cx="7772400" cy="44450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i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1"/>
            <a:ext cx="609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D2E40EE0-D2CE-4C58-9A04-DA6B0C25BE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938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663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chart" Target="../charts/chart2.xml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11" Type="http://schemas.openxmlformats.org/officeDocument/2006/relationships/chart" Target="../charts/chart5.xml"/><Relationship Id="rId5" Type="http://schemas.openxmlformats.org/officeDocument/2006/relationships/image" Target="../media/image46.png"/><Relationship Id="rId10" Type="http://schemas.openxmlformats.org/officeDocument/2006/relationships/chart" Target="../charts/chart4.xml"/><Relationship Id="rId4" Type="http://schemas.openxmlformats.org/officeDocument/2006/relationships/image" Target="../media/image45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4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40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jpg"/><Relationship Id="rId7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6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0.png"/><Relationship Id="rId4" Type="http://schemas.openxmlformats.org/officeDocument/2006/relationships/diagramData" Target="../diagrams/data1.xml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4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9.xml"/><Relationship Id="rId18" Type="http://schemas.openxmlformats.org/officeDocument/2006/relationships/image" Target="../media/image14.jpeg"/><Relationship Id="rId26" Type="http://schemas.openxmlformats.org/officeDocument/2006/relationships/image" Target="../media/image18.jpeg"/><Relationship Id="rId3" Type="http://schemas.openxmlformats.org/officeDocument/2006/relationships/slide" Target="slide21.xml"/><Relationship Id="rId21" Type="http://schemas.openxmlformats.org/officeDocument/2006/relationships/slide" Target="slide13.xml"/><Relationship Id="rId34" Type="http://schemas.openxmlformats.org/officeDocument/2006/relationships/image" Target="../media/image22.jpeg"/><Relationship Id="rId7" Type="http://schemas.openxmlformats.org/officeDocument/2006/relationships/slide" Target="slide6.xml"/><Relationship Id="rId12" Type="http://schemas.openxmlformats.org/officeDocument/2006/relationships/image" Target="../media/image11.jpeg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33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3.jpeg"/><Relationship Id="rId20" Type="http://schemas.openxmlformats.org/officeDocument/2006/relationships/image" Target="../media/image15.jpeg"/><Relationship Id="rId29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slide" Target="slide8.xml"/><Relationship Id="rId24" Type="http://schemas.openxmlformats.org/officeDocument/2006/relationships/image" Target="../media/image17.jpeg"/><Relationship Id="rId32" Type="http://schemas.openxmlformats.org/officeDocument/2006/relationships/image" Target="../media/image21.jpeg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slide" Target="slide14.xml"/><Relationship Id="rId28" Type="http://schemas.openxmlformats.org/officeDocument/2006/relationships/image" Target="../media/image19.jpeg"/><Relationship Id="rId36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slide" Target="slide12.xml"/><Relationship Id="rId31" Type="http://schemas.openxmlformats.org/officeDocument/2006/relationships/slide" Target="slide18.xml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slide" Target="slide16.xml"/><Relationship Id="rId30" Type="http://schemas.openxmlformats.org/officeDocument/2006/relationships/image" Target="../media/image20.jpeg"/><Relationship Id="rId35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Retrospective on being an Agile Coach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Scott Bird, Lead Agile Coach</a:t>
            </a:r>
          </a:p>
          <a:p>
            <a:r>
              <a:rPr lang="en-US" dirty="0" smtClean="0"/>
              <a:t>October,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4841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53486" y="-306388"/>
            <a:ext cx="8083550" cy="7546976"/>
            <a:chOff x="835025" y="-39688"/>
            <a:chExt cx="8083550" cy="7546976"/>
          </a:xfrm>
        </p:grpSpPr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25" y="-39688"/>
              <a:ext cx="8083550" cy="7546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5404" y="2019300"/>
              <a:ext cx="5456021" cy="3352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53486" y="-306388"/>
            <a:ext cx="8083550" cy="7546976"/>
            <a:chOff x="682625" y="-192088"/>
            <a:chExt cx="8083550" cy="7546976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-192088"/>
              <a:ext cx="8083550" cy="7546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8" name="Objec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73453019"/>
                </p:ext>
              </p:extLst>
            </p:nvPr>
          </p:nvGraphicFramePr>
          <p:xfrm>
            <a:off x="1619250" y="1870075"/>
            <a:ext cx="6105525" cy="27638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53486" y="-306388"/>
            <a:ext cx="8083550" cy="7546976"/>
            <a:chOff x="530225" y="-344488"/>
            <a:chExt cx="8083550" cy="7546976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25" y="-344488"/>
              <a:ext cx="8083550" cy="7546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8952391"/>
                </p:ext>
              </p:extLst>
            </p:nvPr>
          </p:nvGraphicFramePr>
          <p:xfrm>
            <a:off x="1371600" y="914400"/>
            <a:ext cx="3841054" cy="32040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2" name="Chart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22181107"/>
                </p:ext>
              </p:extLst>
            </p:nvPr>
          </p:nvGraphicFramePr>
          <p:xfrm>
            <a:off x="4267200" y="3200400"/>
            <a:ext cx="3997178" cy="32294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152400" y="-304800"/>
            <a:ext cx="8085722" cy="7543800"/>
            <a:chOff x="406628" y="-228600"/>
            <a:chExt cx="8085722" cy="7543800"/>
          </a:xfrm>
        </p:grpSpPr>
        <p:grpSp>
          <p:nvGrpSpPr>
            <p:cNvPr id="6" name="Group 5"/>
            <p:cNvGrpSpPr/>
            <p:nvPr/>
          </p:nvGrpSpPr>
          <p:grpSpPr>
            <a:xfrm>
              <a:off x="406628" y="-228600"/>
              <a:ext cx="8085722" cy="7543800"/>
              <a:chOff x="406628" y="-228600"/>
              <a:chExt cx="8085722" cy="75438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628" y="-228600"/>
                <a:ext cx="8085722" cy="75438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743200" y="452735"/>
                <a:ext cx="4426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Metrics:  Are we getting better?</a:t>
                </a:r>
                <a:endParaRPr lang="en-US" sz="2400" dirty="0"/>
              </a:p>
            </p:txBody>
          </p:sp>
        </p:grpSp>
        <p:graphicFrame>
          <p:nvGraphicFramePr>
            <p:cNvPr id="8" name="Objec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23627390"/>
                </p:ext>
              </p:extLst>
            </p:nvPr>
          </p:nvGraphicFramePr>
          <p:xfrm>
            <a:off x="1219200" y="1676400"/>
            <a:ext cx="6172200" cy="3733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grpSp>
        <p:nvGrpSpPr>
          <p:cNvPr id="12" name="Group 11"/>
          <p:cNvGrpSpPr/>
          <p:nvPr/>
        </p:nvGrpSpPr>
        <p:grpSpPr>
          <a:xfrm>
            <a:off x="152400" y="-304800"/>
            <a:ext cx="8085722" cy="7543800"/>
            <a:chOff x="559028" y="-76200"/>
            <a:chExt cx="8085722" cy="7543800"/>
          </a:xfrm>
        </p:grpSpPr>
        <p:grpSp>
          <p:nvGrpSpPr>
            <p:cNvPr id="14" name="Group 13"/>
            <p:cNvGrpSpPr/>
            <p:nvPr/>
          </p:nvGrpSpPr>
          <p:grpSpPr>
            <a:xfrm>
              <a:off x="559028" y="-76200"/>
              <a:ext cx="8085722" cy="7543800"/>
              <a:chOff x="406628" y="-228600"/>
              <a:chExt cx="8085722" cy="75438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628" y="-228600"/>
                <a:ext cx="8085722" cy="75438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743200" y="452735"/>
                <a:ext cx="4426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Metrics:  Are we getting better?</a:t>
                </a:r>
                <a:endParaRPr lang="en-US" sz="2400" dirty="0"/>
              </a:p>
            </p:txBody>
          </p:sp>
        </p:grpSp>
        <p:graphicFrame>
          <p:nvGraphicFramePr>
            <p:cNvPr id="11" name="Objec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10504141"/>
                </p:ext>
              </p:extLst>
            </p:nvPr>
          </p:nvGraphicFramePr>
          <p:xfrm>
            <a:off x="1165745" y="1597025"/>
            <a:ext cx="6567487" cy="4197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</p:grpSp>
      <p:pic>
        <p:nvPicPr>
          <p:cNvPr id="23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71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11121" y="-304800"/>
            <a:ext cx="7446539" cy="7543800"/>
            <a:chOff x="811121" y="-304800"/>
            <a:chExt cx="7446539" cy="7543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21" y="-304800"/>
              <a:ext cx="7446539" cy="75438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600690" y="1295400"/>
              <a:ext cx="5867400" cy="4191000"/>
              <a:chOff x="1143000" y="1295400"/>
              <a:chExt cx="6477000" cy="4489816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1295400"/>
                <a:ext cx="6477000" cy="44898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447800" y="2590800"/>
                <a:ext cx="1143000" cy="457200"/>
              </a:xfrm>
              <a:prstGeom prst="rect">
                <a:avLst/>
              </a:prstGeom>
              <a:solidFill>
                <a:srgbClr val="FDF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Direct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684771" y="1905000"/>
                <a:ext cx="1325630" cy="457200"/>
              </a:xfrm>
              <a:prstGeom prst="rect">
                <a:avLst/>
              </a:prstGeom>
              <a:solidFill>
                <a:srgbClr val="FDF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Discover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072563" y="531167"/>
              <a:ext cx="3284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Maintain your balance!</a:t>
              </a:r>
              <a:endParaRPr lang="en-US" sz="2400" dirty="0"/>
            </a:p>
          </p:txBody>
        </p:sp>
      </p:grpSp>
      <p:pic>
        <p:nvPicPr>
          <p:cNvPr id="11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9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0732" y="-290751"/>
            <a:ext cx="7478868" cy="7605951"/>
            <a:chOff x="750732" y="-290751"/>
            <a:chExt cx="7478868" cy="76059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32" y="-290751"/>
              <a:ext cx="7478868" cy="76059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863720" y="410693"/>
              <a:ext cx="1470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Stay </a:t>
              </a:r>
            </a:p>
            <a:p>
              <a:r>
                <a:rPr lang="en-US" sz="2400" dirty="0" smtClean="0"/>
                <a:t>engaged!</a:t>
              </a:r>
              <a:endParaRPr lang="en-US" sz="24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794" y="3294613"/>
              <a:ext cx="3886200" cy="29535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349" y="378767"/>
              <a:ext cx="3857386" cy="2931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21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03 -0.17871 L -2.22222E-6 2.9629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87463" y="-406636"/>
            <a:ext cx="7594537" cy="7645636"/>
            <a:chOff x="787463" y="-406636"/>
            <a:chExt cx="7594537" cy="76456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63" y="-406636"/>
              <a:ext cx="7594537" cy="7645636"/>
            </a:xfrm>
            <a:prstGeom prst="rect">
              <a:avLst/>
            </a:prstGeom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478" y="998483"/>
              <a:ext cx="4033044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303" y="2209800"/>
              <a:ext cx="3109913" cy="2066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 descr="\\opnas2\im_rps_rpslan_prd2$\Home\D423859\My Pictures\Decomm notes\Bang for the Buck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300" y="3810000"/>
              <a:ext cx="4343400" cy="244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410200" y="352887"/>
              <a:ext cx="2427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Use visual tools!</a:t>
              </a:r>
              <a:endParaRPr lang="en-US" sz="2400" dirty="0"/>
            </a:p>
          </p:txBody>
        </p:sp>
      </p:grpSp>
      <p:pic>
        <p:nvPicPr>
          <p:cNvPr id="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8 -0.33148 L 1.11111E-6 1.8518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11515" y="-228600"/>
            <a:ext cx="7493882" cy="7543800"/>
            <a:chOff x="711515" y="-228600"/>
            <a:chExt cx="7493882" cy="7543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15" y="-228600"/>
              <a:ext cx="7493882" cy="7543800"/>
            </a:xfrm>
            <a:prstGeom prst="rect">
              <a:avLst/>
            </a:prstGeom>
          </p:spPr>
        </p:pic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2934797626"/>
                </p:ext>
              </p:extLst>
            </p:nvPr>
          </p:nvGraphicFramePr>
          <p:xfrm>
            <a:off x="1828800" y="1447800"/>
            <a:ext cx="5257800" cy="4343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600200" y="454967"/>
              <a:ext cx="2701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Enterprise support</a:t>
              </a:r>
              <a:endParaRPr lang="en-US" sz="2400" dirty="0"/>
            </a:p>
          </p:txBody>
        </p:sp>
      </p:grpSp>
      <p:pic>
        <p:nvPicPr>
          <p:cNvPr id="8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5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5 0.20555 L 0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23931" y="-152400"/>
            <a:ext cx="7615969" cy="7239000"/>
            <a:chOff x="723931" y="-152400"/>
            <a:chExt cx="7615969" cy="7239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31" y="-152400"/>
              <a:ext cx="7615969" cy="7239000"/>
            </a:xfrm>
            <a:prstGeom prst="rect">
              <a:avLst/>
            </a:prstGeom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12" y="1752600"/>
              <a:ext cx="5120640" cy="3840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05200" y="641526"/>
              <a:ext cx="3539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Don’t forget tool training!</a:t>
              </a:r>
              <a:endParaRPr lang="en-US" sz="2400" dirty="0"/>
            </a:p>
          </p:txBody>
        </p:sp>
      </p:grpSp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0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82 0.16111 L 3.88889E-6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1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55712" y="-228600"/>
            <a:ext cx="7283923" cy="7467600"/>
            <a:chOff x="855712" y="-228600"/>
            <a:chExt cx="7283923" cy="7467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12" y="-228600"/>
              <a:ext cx="7283923" cy="7467600"/>
            </a:xfrm>
            <a:prstGeom prst="rect">
              <a:avLst/>
            </a:prstGeom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173" y="2438400"/>
              <a:ext cx="5715000" cy="285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66449" y="605135"/>
              <a:ext cx="42755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Don’t spread yourself too thin!</a:t>
              </a:r>
              <a:endParaRPr lang="en-US" sz="2400" dirty="0"/>
            </a:p>
          </p:txBody>
        </p:sp>
      </p:grpSp>
      <p:pic>
        <p:nvPicPr>
          <p:cNvPr id="7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3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84 0.13333 L -2.77778E-7 -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7369" y="0"/>
            <a:ext cx="7429598" cy="7086600"/>
            <a:chOff x="737369" y="0"/>
            <a:chExt cx="7429598" cy="7086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69" y="0"/>
              <a:ext cx="7429598" cy="7086600"/>
            </a:xfrm>
            <a:prstGeom prst="rect">
              <a:avLst/>
            </a:prstGeom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937" y="2512218"/>
              <a:ext cx="6218461" cy="206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24400" y="394928"/>
              <a:ext cx="24272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Executive buy in</a:t>
              </a:r>
              <a:endParaRPr lang="en-US" sz="2400" dirty="0"/>
            </a:p>
          </p:txBody>
        </p:sp>
      </p:grpSp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48 0.27222 L 4.44444E-6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4624" y="-235389"/>
            <a:ext cx="7222576" cy="7550589"/>
            <a:chOff x="854624" y="-235389"/>
            <a:chExt cx="7222576" cy="75505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24" y="-235389"/>
              <a:ext cx="7222576" cy="7550589"/>
            </a:xfrm>
            <a:prstGeom prst="rect">
              <a:avLst/>
            </a:prstGeom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261397"/>
              <a:ext cx="6019800" cy="4628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0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31713 L 1.94444E-6 -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60550" y="-207959"/>
            <a:ext cx="7721449" cy="7370759"/>
            <a:chOff x="660550" y="-207959"/>
            <a:chExt cx="7721449" cy="73707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550" y="-207959"/>
              <a:ext cx="7721449" cy="7370759"/>
            </a:xfrm>
            <a:prstGeom prst="rect">
              <a:avLst/>
            </a:prstGeom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162812"/>
              <a:ext cx="5712487" cy="5198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250630" y="510146"/>
              <a:ext cx="30620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Roll up impediments!</a:t>
              </a:r>
              <a:endParaRPr lang="en-US" sz="2400" dirty="0"/>
            </a:p>
          </p:txBody>
        </p:sp>
      </p:grpSp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24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0.34862 L -4.44444E-6 -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Journey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838200" y="1219200"/>
            <a:ext cx="736990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0547" y="-253546"/>
            <a:ext cx="7379053" cy="7429380"/>
            <a:chOff x="850547" y="-253546"/>
            <a:chExt cx="7379053" cy="74293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47" y="-253546"/>
              <a:ext cx="7379053" cy="742938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046" y="2590800"/>
              <a:ext cx="5474054" cy="347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31481" y="376535"/>
              <a:ext cx="2186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Teams too big!</a:t>
              </a:r>
              <a:endParaRPr lang="en-US" sz="2400" dirty="0"/>
            </a:p>
          </p:txBody>
        </p:sp>
      </p:grpSp>
      <p:pic>
        <p:nvPicPr>
          <p:cNvPr id="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6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53 0.37315 L 2.22222E-6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69" y="0"/>
            <a:ext cx="70918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00200" y="1219200"/>
            <a:ext cx="6096000" cy="4906963"/>
          </a:xfrm>
        </p:spPr>
        <p:txBody>
          <a:bodyPr/>
          <a:lstStyle/>
          <a:p>
            <a:r>
              <a:rPr lang="en-US" sz="2400" dirty="0" smtClean="0"/>
              <a:t>And in conclusion</a:t>
            </a:r>
          </a:p>
          <a:p>
            <a:endParaRPr lang="en-US" sz="2400" dirty="0" smtClean="0"/>
          </a:p>
          <a:p>
            <a:pPr lvl="1"/>
            <a:r>
              <a:rPr lang="en-US" sz="1800" dirty="0" smtClean="0"/>
              <a:t>Agile is a journey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Agile coaching is a journey</a:t>
            </a:r>
          </a:p>
          <a:p>
            <a:pPr lvl="1"/>
            <a:endParaRPr lang="en-US" sz="1800" dirty="0"/>
          </a:p>
          <a:p>
            <a:r>
              <a:rPr lang="en-US" sz="2400" dirty="0" smtClean="0"/>
              <a:t>Any questions?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2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Scrum Master vs Agile Coach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379270"/>
              </p:ext>
            </p:extLst>
          </p:nvPr>
        </p:nvGraphicFramePr>
        <p:xfrm>
          <a:off x="457200" y="12192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Scrum Master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Agile</a:t>
                      </a:r>
                      <a:r>
                        <a:rPr lang="en-US" baseline="0" dirty="0" smtClean="0"/>
                        <a:t> Coach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1-2 teams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2-5 teams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Focus on team success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Focus on enterprise success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Has responsibility</a:t>
                      </a:r>
                      <a:r>
                        <a:rPr lang="en-US" baseline="0" dirty="0" smtClean="0"/>
                        <a:t> for outcomes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directly responsible for outcome</a:t>
                      </a:r>
                    </a:p>
                    <a:p>
                      <a:r>
                        <a:rPr lang="en-US" i="1" dirty="0" smtClean="0"/>
                        <a:t>“It’s their meeting”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Protects</a:t>
                      </a:r>
                      <a:r>
                        <a:rPr lang="en-US" baseline="0" dirty="0" smtClean="0"/>
                        <a:t> the 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Advises, but does not protect the team</a:t>
                      </a:r>
                      <a:endParaRPr lang="en-US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6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vs Coaching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0822998"/>
              </p:ext>
            </p:extLst>
          </p:nvPr>
        </p:nvGraphicFramePr>
        <p:xfrm>
          <a:off x="457200" y="1219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Coaching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Finite duration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Knowledge / Skill based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Skill and Competency</a:t>
                      </a:r>
                      <a:r>
                        <a:rPr lang="en-US" baseline="0" dirty="0" smtClean="0"/>
                        <a:t> based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Classroom</a:t>
                      </a:r>
                      <a:r>
                        <a:rPr lang="en-US" baseline="0" dirty="0" smtClean="0"/>
                        <a:t> setting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“On the job”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Generalized</a:t>
                      </a:r>
                      <a:r>
                        <a:rPr lang="en-US" baseline="0" dirty="0" smtClean="0"/>
                        <a:t> for all attendees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</a:t>
                      </a:r>
                      <a:r>
                        <a:rPr lang="en-US" baseline="0" dirty="0" smtClean="0"/>
                        <a:t> to individual / team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“</a:t>
                      </a:r>
                      <a:r>
                        <a:rPr lang="en-US" dirty="0" err="1" smtClean="0"/>
                        <a:t>Shu</a:t>
                      </a:r>
                      <a:r>
                        <a:rPr lang="en-US" dirty="0" smtClean="0"/>
                        <a:t>” of </a:t>
                      </a:r>
                      <a:r>
                        <a:rPr lang="en-US" dirty="0" err="1" smtClean="0"/>
                        <a:t>Shu-Ha_Ri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“Ha” of </a:t>
                      </a:r>
                      <a:r>
                        <a:rPr lang="en-US" dirty="0" err="1" smtClean="0"/>
                        <a:t>Shu</a:t>
                      </a:r>
                      <a:r>
                        <a:rPr lang="en-US" dirty="0" smtClean="0"/>
                        <a:t>-Ha-</a:t>
                      </a:r>
                      <a:r>
                        <a:rPr lang="en-US" dirty="0" err="1" smtClean="0"/>
                        <a:t>Ri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0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Implementation:  Top Down vs Bottom Up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609600" y="1447800"/>
            <a:ext cx="4114800" cy="48006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+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+"/>
            </a:pPr>
            <a:r>
              <a:rPr lang="en-US" dirty="0" smtClean="0">
                <a:solidFill>
                  <a:schemeClr val="tx1"/>
                </a:solidFill>
              </a:rPr>
              <a:t>Consistent implementation</a:t>
            </a:r>
          </a:p>
          <a:p>
            <a:pPr marL="285750" indent="-285750">
              <a:buFont typeface="Arial" pitchFamily="34" charset="0"/>
              <a:buChar char="+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+"/>
            </a:pPr>
            <a:r>
              <a:rPr lang="en-US" dirty="0" smtClean="0">
                <a:solidFill>
                  <a:schemeClr val="tx1"/>
                </a:solidFill>
              </a:rPr>
              <a:t>Better coordination across enterprise</a:t>
            </a:r>
          </a:p>
          <a:p>
            <a:pPr marL="285750" indent="-285750">
              <a:buFont typeface="Arial" pitchFamily="34" charset="0"/>
              <a:buChar char="+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+"/>
            </a:pPr>
            <a:r>
              <a:rPr lang="en-US" dirty="0" smtClean="0">
                <a:solidFill>
                  <a:schemeClr val="tx1"/>
                </a:solidFill>
              </a:rPr>
              <a:t>Coaches!</a:t>
            </a:r>
          </a:p>
          <a:p>
            <a:pPr marL="285750" indent="-285750">
              <a:buFont typeface="Arial" pitchFamily="34" charset="0"/>
              <a:buChar char="+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∆"/>
            </a:pPr>
            <a:r>
              <a:rPr lang="en-US" dirty="0" smtClean="0">
                <a:solidFill>
                  <a:schemeClr val="tx1"/>
                </a:solidFill>
              </a:rPr>
              <a:t>Expensive</a:t>
            </a:r>
          </a:p>
          <a:p>
            <a:pPr marL="285750" indent="-285750">
              <a:buFont typeface="Arial" pitchFamily="34" charset="0"/>
              <a:buChar char="∆"/>
            </a:pP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∆"/>
            </a:pPr>
            <a:r>
              <a:rPr lang="en-US" dirty="0" smtClean="0">
                <a:solidFill>
                  <a:schemeClr val="tx1"/>
                </a:solidFill>
              </a:rPr>
              <a:t>Standardization vs Agility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4876800" y="3657600"/>
            <a:ext cx="3657600" cy="259080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+"/>
            </a:pPr>
            <a:r>
              <a:rPr lang="en-US" sz="1400" dirty="0">
                <a:solidFill>
                  <a:schemeClr val="tx1"/>
                </a:solidFill>
              </a:rPr>
              <a:t>“Sticks” better at the team level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+"/>
            </a:pPr>
            <a:r>
              <a:rPr lang="en-US" sz="1400" dirty="0" smtClean="0">
                <a:solidFill>
                  <a:schemeClr val="tx1"/>
                </a:solidFill>
              </a:rPr>
              <a:t>Lower “burn rate”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∆"/>
            </a:pPr>
            <a:r>
              <a:rPr lang="en-US" sz="1400" dirty="0" smtClean="0">
                <a:solidFill>
                  <a:schemeClr val="tx1"/>
                </a:solidFill>
              </a:rPr>
              <a:t>Inconsistent methodologies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3"/>
          <a:stretch/>
        </p:blipFill>
        <p:spPr bwMode="auto">
          <a:xfrm>
            <a:off x="4495800" y="2990045"/>
            <a:ext cx="4343400" cy="110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6408" y="272043"/>
            <a:ext cx="8229600" cy="868362"/>
          </a:xfrm>
        </p:spPr>
        <p:txBody>
          <a:bodyPr/>
          <a:lstStyle/>
          <a:p>
            <a:r>
              <a:rPr lang="en-US" dirty="0" smtClean="0"/>
              <a:t>Anchors and Engines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6" y="3276600"/>
            <a:ext cx="3810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1440" y="5334000"/>
            <a:ext cx="1254919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6"/>
          <p:cNvSpPr/>
          <p:nvPr/>
        </p:nvSpPr>
        <p:spPr>
          <a:xfrm>
            <a:off x="3850783" y="4134118"/>
            <a:ext cx="4020417" cy="1365161"/>
          </a:xfrm>
          <a:custGeom>
            <a:avLst/>
            <a:gdLst>
              <a:gd name="connsiteX0" fmla="*/ 0 w 4020417"/>
              <a:gd name="connsiteY0" fmla="*/ 0 h 1365161"/>
              <a:gd name="connsiteX1" fmla="*/ 1622738 w 4020417"/>
              <a:gd name="connsiteY1" fmla="*/ 1223493 h 1365161"/>
              <a:gd name="connsiteX2" fmla="*/ 4005330 w 4020417"/>
              <a:gd name="connsiteY2" fmla="*/ 1365161 h 136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0417" h="1365161">
                <a:moveTo>
                  <a:pt x="0" y="0"/>
                </a:moveTo>
                <a:cubicBezTo>
                  <a:pt x="477591" y="497983"/>
                  <a:pt x="955183" y="995966"/>
                  <a:pt x="1622738" y="1223493"/>
                </a:cubicBezTo>
                <a:cubicBezTo>
                  <a:pt x="2290293" y="1451020"/>
                  <a:pt x="4209245" y="1109730"/>
                  <a:pt x="4005330" y="136516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850783" y="3062668"/>
            <a:ext cx="1193483" cy="1163003"/>
            <a:chOff x="3850783" y="3062668"/>
            <a:chExt cx="1193483" cy="1163003"/>
          </a:xfrm>
        </p:grpSpPr>
        <p:pic>
          <p:nvPicPr>
            <p:cNvPr id="27" name="Picture 26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783" y="3062668"/>
              <a:ext cx="1193483" cy="116300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50432" y="3370855"/>
              <a:ext cx="994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Burndowns</a:t>
              </a:r>
              <a:r>
                <a:rPr lang="en-US" sz="1200" dirty="0" smtClean="0"/>
                <a:t> </a:t>
              </a:r>
              <a:br>
                <a:rPr lang="en-US" sz="1200" dirty="0" smtClean="0"/>
              </a:br>
              <a:r>
                <a:rPr lang="en-US" sz="1200" dirty="0" smtClean="0"/>
                <a:t>are critical!</a:t>
              </a:r>
              <a:endParaRPr lang="en-US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24206" y="1761912"/>
            <a:ext cx="1121093" cy="1140143"/>
            <a:chOff x="924206" y="1761912"/>
            <a:chExt cx="1121093" cy="1140143"/>
          </a:xfrm>
        </p:grpSpPr>
        <p:pic>
          <p:nvPicPr>
            <p:cNvPr id="10" name="Picture 9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206" y="1761912"/>
              <a:ext cx="1121093" cy="11401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58174" y="1919163"/>
              <a:ext cx="8803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Retros 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 smtClean="0"/>
                <a:t>need an </a:t>
              </a:r>
              <a:br>
                <a:rPr lang="en-US" sz="1400" dirty="0" smtClean="0"/>
              </a:br>
              <a:r>
                <a:rPr lang="en-US" sz="1400" dirty="0" smtClean="0"/>
                <a:t>action </a:t>
              </a: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1400" dirty="0" smtClean="0"/>
                <a:t>plan!</a:t>
              </a:r>
              <a:endParaRPr lang="en-US" sz="1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36249" y="2149527"/>
            <a:ext cx="1132523" cy="1140143"/>
            <a:chOff x="2236249" y="2149527"/>
            <a:chExt cx="1132523" cy="1140143"/>
          </a:xfrm>
        </p:grpSpPr>
        <p:pic>
          <p:nvPicPr>
            <p:cNvPr id="11" name="Picture 10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249" y="2149527"/>
              <a:ext cx="1132523" cy="114014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259173" y="2339866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Change up </a:t>
              </a:r>
              <a:br>
                <a:rPr lang="en-US" sz="1400" dirty="0" smtClean="0"/>
              </a:br>
              <a:r>
                <a:rPr lang="en-US" sz="1400" dirty="0" smtClean="0"/>
                <a:t>the Retros!</a:t>
              </a:r>
              <a:endParaRPr lang="en-US" sz="14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65594" y="1146305"/>
            <a:ext cx="1295614" cy="1246823"/>
            <a:chOff x="3265594" y="1146305"/>
            <a:chExt cx="1295614" cy="1246823"/>
          </a:xfrm>
        </p:grpSpPr>
        <p:pic>
          <p:nvPicPr>
            <p:cNvPr id="8" name="Picture 7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594" y="1146305"/>
              <a:ext cx="1193483" cy="124682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39655" y="1392580"/>
              <a:ext cx="12215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Train teams, </a:t>
              </a:r>
              <a:br>
                <a:rPr lang="en-US" sz="1400" dirty="0" smtClean="0"/>
              </a:br>
              <a:r>
                <a:rPr lang="en-US" sz="1400" dirty="0" smtClean="0"/>
                <a:t>not </a:t>
              </a:r>
              <a:br>
                <a:rPr lang="en-US" sz="1400" dirty="0" smtClean="0"/>
              </a:br>
              <a:r>
                <a:rPr lang="en-US" sz="1400" dirty="0" smtClean="0"/>
                <a:t>individuals!</a:t>
              </a:r>
              <a:endParaRPr lang="en-US" sz="1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35478" y="3063576"/>
            <a:ext cx="1212533" cy="1250633"/>
            <a:chOff x="5735478" y="3063576"/>
            <a:chExt cx="1212533" cy="1250633"/>
          </a:xfrm>
        </p:grpSpPr>
        <p:pic>
          <p:nvPicPr>
            <p:cNvPr id="25" name="Picture 2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478" y="3063576"/>
              <a:ext cx="1212533" cy="125063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926405" y="3306334"/>
              <a:ext cx="830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Be </a:t>
              </a:r>
              <a:br>
                <a:rPr lang="en-US" sz="1400" dirty="0" smtClean="0"/>
              </a:br>
              <a:r>
                <a:rPr lang="en-US" sz="1400" dirty="0" smtClean="0"/>
                <a:t>present!</a:t>
              </a:r>
              <a:endParaRPr lang="en-US" sz="1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49543" y="3870483"/>
            <a:ext cx="1216343" cy="1178243"/>
            <a:chOff x="4849543" y="3870483"/>
            <a:chExt cx="1216343" cy="1178243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543" y="3870483"/>
              <a:ext cx="1216343" cy="117824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40994" y="4362844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Metrics!</a:t>
              </a:r>
              <a:endParaRPr lang="en-US" sz="1400" dirty="0"/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4240523" y="2010449"/>
            <a:ext cx="1166813" cy="1182053"/>
            <a:chOff x="4240523" y="2010449"/>
            <a:chExt cx="1166813" cy="1182053"/>
          </a:xfrm>
        </p:grpSpPr>
        <p:pic>
          <p:nvPicPr>
            <p:cNvPr id="12" name="Picture 11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523" y="2010449"/>
              <a:ext cx="1166813" cy="1182053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4351112" y="2163391"/>
              <a:ext cx="8611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Maintain</a:t>
              </a:r>
              <a:br>
                <a:rPr lang="en-US" sz="1400" dirty="0" smtClean="0"/>
              </a:br>
              <a:r>
                <a:rPr lang="en-US" sz="1400" dirty="0" smtClean="0"/>
                <a:t>Your</a:t>
              </a:r>
              <a:br>
                <a:rPr lang="en-US" sz="1400" dirty="0" smtClean="0"/>
              </a:br>
              <a:r>
                <a:rPr lang="en-US" sz="1400" dirty="0" smtClean="0"/>
                <a:t>Balance</a:t>
              </a:r>
              <a:endParaRPr lang="en-US" sz="1400" dirty="0"/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5590269" y="1851468"/>
            <a:ext cx="1166813" cy="1189673"/>
            <a:chOff x="5590269" y="1851468"/>
            <a:chExt cx="1166813" cy="1189673"/>
          </a:xfrm>
        </p:grpSpPr>
        <p:pic>
          <p:nvPicPr>
            <p:cNvPr id="13" name="Picture 12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269" y="1851468"/>
              <a:ext cx="1166813" cy="1189673"/>
            </a:xfrm>
            <a:prstGeom prst="rect">
              <a:avLst/>
            </a:prstGeom>
          </p:spPr>
        </p:pic>
        <p:sp>
          <p:nvSpPr>
            <p:cNvPr id="2052" name="TextBox 2051"/>
            <p:cNvSpPr txBox="1"/>
            <p:nvPr/>
          </p:nvSpPr>
          <p:spPr>
            <a:xfrm>
              <a:off x="5698224" y="2108473"/>
              <a:ext cx="950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Stay </a:t>
              </a:r>
              <a:br>
                <a:rPr lang="en-US" sz="1400" dirty="0" smtClean="0"/>
              </a:br>
              <a:r>
                <a:rPr lang="en-US" sz="1400" dirty="0" smtClean="0"/>
                <a:t>Engaged!</a:t>
              </a:r>
              <a:endParaRPr lang="en-US" sz="1400" dirty="0"/>
            </a:p>
          </p:txBody>
        </p:sp>
      </p:grpSp>
      <p:grpSp>
        <p:nvGrpSpPr>
          <p:cNvPr id="2055" name="Group 2054"/>
          <p:cNvGrpSpPr/>
          <p:nvPr/>
        </p:nvGrpSpPr>
        <p:grpSpPr>
          <a:xfrm>
            <a:off x="6463421" y="518899"/>
            <a:ext cx="1262063" cy="1243013"/>
            <a:chOff x="6463421" y="518899"/>
            <a:chExt cx="1262063" cy="1243013"/>
          </a:xfrm>
        </p:grpSpPr>
        <p:pic>
          <p:nvPicPr>
            <p:cNvPr id="9" name="Picture 8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421" y="518899"/>
              <a:ext cx="1262063" cy="1243013"/>
            </a:xfrm>
            <a:prstGeom prst="rect">
              <a:avLst/>
            </a:prstGeom>
          </p:spPr>
        </p:pic>
        <p:sp>
          <p:nvSpPr>
            <p:cNvPr id="2054" name="TextBox 2053"/>
            <p:cNvSpPr txBox="1"/>
            <p:nvPr/>
          </p:nvSpPr>
          <p:spPr>
            <a:xfrm>
              <a:off x="6759296" y="869360"/>
              <a:ext cx="670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Visual</a:t>
              </a:r>
              <a:br>
                <a:rPr lang="en-US" sz="1400" dirty="0" smtClean="0"/>
              </a:br>
              <a:r>
                <a:rPr lang="en-US" sz="1400" dirty="0" smtClean="0"/>
                <a:t>Tools</a:t>
              </a:r>
              <a:endParaRPr lang="en-US" sz="1400" dirty="0"/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6324600" y="4038868"/>
            <a:ext cx="1246823" cy="1235393"/>
            <a:chOff x="6324600" y="4038868"/>
            <a:chExt cx="1246823" cy="1235393"/>
          </a:xfrm>
        </p:grpSpPr>
        <p:pic>
          <p:nvPicPr>
            <p:cNvPr id="24" name="Picture 23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4038868"/>
              <a:ext cx="1246823" cy="1235393"/>
            </a:xfrm>
            <a:prstGeom prst="rect">
              <a:avLst/>
            </a:prstGeom>
          </p:spPr>
        </p:pic>
        <p:sp>
          <p:nvSpPr>
            <p:cNvPr id="2056" name="TextBox 2055"/>
            <p:cNvSpPr txBox="1"/>
            <p:nvPr/>
          </p:nvSpPr>
          <p:spPr>
            <a:xfrm>
              <a:off x="6463421" y="4466392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Enterprise</a:t>
              </a:r>
              <a:br>
                <a:rPr lang="en-US" sz="1400" dirty="0" smtClean="0"/>
              </a:br>
              <a:r>
                <a:rPr lang="en-US" sz="1400" dirty="0" smtClean="0"/>
                <a:t>Support</a:t>
              </a:r>
              <a:endParaRPr lang="en-US" sz="1400" dirty="0"/>
            </a:p>
          </p:txBody>
        </p:sp>
      </p:grpSp>
      <p:grpSp>
        <p:nvGrpSpPr>
          <p:cNvPr id="2059" name="Group 2058"/>
          <p:cNvGrpSpPr/>
          <p:nvPr/>
        </p:nvGrpSpPr>
        <p:grpSpPr>
          <a:xfrm>
            <a:off x="990072" y="4134118"/>
            <a:ext cx="1090613" cy="1140143"/>
            <a:chOff x="990072" y="4134118"/>
            <a:chExt cx="1090613" cy="1140143"/>
          </a:xfrm>
        </p:grpSpPr>
        <p:pic>
          <p:nvPicPr>
            <p:cNvPr id="19" name="Picture 18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72" y="4134118"/>
              <a:ext cx="1090613" cy="1140143"/>
            </a:xfrm>
            <a:prstGeom prst="rect">
              <a:avLst/>
            </a:prstGeom>
          </p:spPr>
        </p:pic>
        <p:sp>
          <p:nvSpPr>
            <p:cNvPr id="2058" name="TextBox 2057"/>
            <p:cNvSpPr txBox="1"/>
            <p:nvPr/>
          </p:nvSpPr>
          <p:spPr>
            <a:xfrm>
              <a:off x="1123374" y="4314209"/>
              <a:ext cx="8240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Agile</a:t>
              </a:r>
              <a:br>
                <a:rPr lang="en-US" sz="1400" dirty="0" smtClean="0"/>
              </a:br>
              <a:r>
                <a:rPr lang="en-US" sz="1400" dirty="0" smtClean="0"/>
                <a:t>Tool</a:t>
              </a:r>
              <a:br>
                <a:rPr lang="en-US" sz="1400" dirty="0" smtClean="0"/>
              </a:br>
              <a:r>
                <a:rPr lang="en-US" sz="1400" dirty="0" smtClean="0"/>
                <a:t>Training</a:t>
              </a:r>
              <a:endParaRPr lang="en-US" sz="1400" dirty="0"/>
            </a:p>
          </p:txBody>
        </p:sp>
      </p:grpSp>
      <p:grpSp>
        <p:nvGrpSpPr>
          <p:cNvPr id="2061" name="Group 2060"/>
          <p:cNvGrpSpPr/>
          <p:nvPr/>
        </p:nvGrpSpPr>
        <p:grpSpPr>
          <a:xfrm>
            <a:off x="2045299" y="3809523"/>
            <a:ext cx="1248113" cy="1239203"/>
            <a:chOff x="2045299" y="3809523"/>
            <a:chExt cx="1248113" cy="1239203"/>
          </a:xfrm>
        </p:grpSpPr>
        <p:pic>
          <p:nvPicPr>
            <p:cNvPr id="18" name="Picture 17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5299" y="3809523"/>
              <a:ext cx="1208723" cy="1239203"/>
            </a:xfrm>
            <a:prstGeom prst="rect">
              <a:avLst/>
            </a:prstGeom>
          </p:spPr>
        </p:pic>
        <p:sp>
          <p:nvSpPr>
            <p:cNvPr id="2060" name="TextBox 2059"/>
            <p:cNvSpPr txBox="1"/>
            <p:nvPr/>
          </p:nvSpPr>
          <p:spPr>
            <a:xfrm>
              <a:off x="2063588" y="3993512"/>
              <a:ext cx="12298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Don’t Spread</a:t>
              </a:r>
              <a:br>
                <a:rPr lang="en-US" sz="1400" dirty="0" smtClean="0"/>
              </a:br>
              <a:r>
                <a:rPr lang="en-US" sz="1400" dirty="0" smtClean="0"/>
                <a:t>Yourself</a:t>
              </a:r>
              <a:br>
                <a:rPr lang="en-US" sz="1400" dirty="0" smtClean="0"/>
              </a:br>
              <a:r>
                <a:rPr lang="en-US" sz="1400" dirty="0" smtClean="0"/>
                <a:t>Too Thin</a:t>
              </a:r>
              <a:endParaRPr lang="en-US" sz="1400" dirty="0"/>
            </a:p>
          </p:txBody>
        </p:sp>
      </p:grpSp>
      <p:grpSp>
        <p:nvGrpSpPr>
          <p:cNvPr id="2063" name="Group 2062"/>
          <p:cNvGrpSpPr/>
          <p:nvPr/>
        </p:nvGrpSpPr>
        <p:grpSpPr>
          <a:xfrm>
            <a:off x="2752438" y="4704189"/>
            <a:ext cx="1174433" cy="1182053"/>
            <a:chOff x="2752438" y="4704189"/>
            <a:chExt cx="1174433" cy="1182053"/>
          </a:xfrm>
        </p:grpSpPr>
        <p:pic>
          <p:nvPicPr>
            <p:cNvPr id="17" name="Picture 16">
              <a:hlinkClick r:id="rId29" action="ppaction://hlinksldjump"/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438" y="4704189"/>
              <a:ext cx="1174433" cy="1182053"/>
            </a:xfrm>
            <a:prstGeom prst="rect">
              <a:avLst/>
            </a:prstGeom>
          </p:spPr>
        </p:pic>
        <p:sp>
          <p:nvSpPr>
            <p:cNvPr id="2062" name="TextBox 2061"/>
            <p:cNvSpPr txBox="1"/>
            <p:nvPr/>
          </p:nvSpPr>
          <p:spPr>
            <a:xfrm>
              <a:off x="2888660" y="5077217"/>
              <a:ext cx="962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Executive</a:t>
              </a:r>
              <a:br>
                <a:rPr lang="en-US" sz="1400" dirty="0" smtClean="0"/>
              </a:br>
              <a:r>
                <a:rPr lang="en-US" sz="1400" dirty="0" smtClean="0"/>
                <a:t>Buy In</a:t>
              </a:r>
              <a:endParaRPr lang="en-US" sz="1400" dirty="0"/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4081643" y="4989612"/>
            <a:ext cx="1231583" cy="1170623"/>
            <a:chOff x="4081643" y="4989612"/>
            <a:chExt cx="1231583" cy="1170623"/>
          </a:xfrm>
        </p:grpSpPr>
        <p:pic>
          <p:nvPicPr>
            <p:cNvPr id="16" name="Picture 15">
              <a:hlinkClick r:id="rId31" action="ppaction://hlinksldjump"/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3" y="4989612"/>
              <a:ext cx="1231583" cy="1170623"/>
            </a:xfrm>
            <a:prstGeom prst="rect">
              <a:avLst/>
            </a:prstGeom>
          </p:spPr>
        </p:pic>
        <p:sp>
          <p:nvSpPr>
            <p:cNvPr id="2064" name="TextBox 2063"/>
            <p:cNvSpPr txBox="1"/>
            <p:nvPr/>
          </p:nvSpPr>
          <p:spPr>
            <a:xfrm>
              <a:off x="4296522" y="5338827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Product</a:t>
              </a:r>
              <a:br>
                <a:rPr lang="en-US" sz="1400" dirty="0" smtClean="0"/>
              </a:br>
              <a:r>
                <a:rPr lang="en-US" sz="1400" dirty="0" smtClean="0"/>
                <a:t>Owner</a:t>
              </a:r>
              <a:endParaRPr lang="en-US" sz="1400" dirty="0"/>
            </a:p>
          </p:txBody>
        </p:sp>
      </p:grpSp>
      <p:grpSp>
        <p:nvGrpSpPr>
          <p:cNvPr id="2067" name="Group 2066"/>
          <p:cNvGrpSpPr/>
          <p:nvPr/>
        </p:nvGrpSpPr>
        <p:grpSpPr>
          <a:xfrm>
            <a:off x="5676222" y="5220010"/>
            <a:ext cx="1247763" cy="1124903"/>
            <a:chOff x="5676222" y="5220010"/>
            <a:chExt cx="1247763" cy="1124903"/>
          </a:xfrm>
        </p:grpSpPr>
        <p:pic>
          <p:nvPicPr>
            <p:cNvPr id="15" name="Picture 14">
              <a:hlinkClick r:id="rId33" action="ppaction://hlinksldjump"/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222" y="5220010"/>
              <a:ext cx="1117283" cy="1124903"/>
            </a:xfrm>
            <a:prstGeom prst="rect">
              <a:avLst/>
            </a:prstGeom>
          </p:spPr>
        </p:pic>
        <p:sp>
          <p:nvSpPr>
            <p:cNvPr id="2066" name="TextBox 2065"/>
            <p:cNvSpPr txBox="1"/>
            <p:nvPr/>
          </p:nvSpPr>
          <p:spPr>
            <a:xfrm>
              <a:off x="5715000" y="5499279"/>
              <a:ext cx="1208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Roll Up</a:t>
              </a:r>
              <a:br>
                <a:rPr lang="en-US" sz="1400" dirty="0" smtClean="0"/>
              </a:br>
              <a:r>
                <a:rPr lang="en-US" sz="1400" dirty="0" smtClean="0"/>
                <a:t>Impediments</a:t>
              </a:r>
              <a:endParaRPr lang="en-US" sz="1400" dirty="0"/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1535378" y="5338827"/>
            <a:ext cx="1170623" cy="1128713"/>
            <a:chOff x="1535378" y="5338827"/>
            <a:chExt cx="1170623" cy="1128713"/>
          </a:xfrm>
        </p:grpSpPr>
        <p:pic>
          <p:nvPicPr>
            <p:cNvPr id="2068" name="Picture 2067">
              <a:hlinkClick r:id="rId35" action="ppaction://hlinksldjump"/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378" y="5338827"/>
              <a:ext cx="1170623" cy="1128713"/>
            </a:xfrm>
            <a:prstGeom prst="rect">
              <a:avLst/>
            </a:prstGeom>
          </p:spPr>
        </p:pic>
        <p:sp>
          <p:nvSpPr>
            <p:cNvPr id="2069" name="TextBox 2068"/>
            <p:cNvSpPr txBox="1"/>
            <p:nvPr/>
          </p:nvSpPr>
          <p:spPr>
            <a:xfrm>
              <a:off x="1704870" y="5649144"/>
              <a:ext cx="831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Teams</a:t>
              </a:r>
              <a:br>
                <a:rPr lang="en-US" sz="1400" dirty="0" smtClean="0"/>
              </a:br>
              <a:r>
                <a:rPr lang="en-US" sz="1400" dirty="0" smtClean="0"/>
                <a:t>Too Big!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1000" y="-567395"/>
            <a:ext cx="8089182" cy="7882595"/>
            <a:chOff x="1053132" y="0"/>
            <a:chExt cx="7037735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32" y="0"/>
              <a:ext cx="7037735" cy="6858000"/>
            </a:xfrm>
            <a:prstGeom prst="rect">
              <a:avLst/>
            </a:prstGeom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260223"/>
              <a:ext cx="5486400" cy="24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57400" y="1066800"/>
              <a:ext cx="33698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Burndowns</a:t>
              </a:r>
              <a:r>
                <a:rPr lang="en-US" sz="2400" dirty="0" smtClean="0"/>
                <a:t> are Critical!</a:t>
              </a:r>
              <a:endParaRPr lang="en-US" sz="2400" dirty="0"/>
            </a:p>
          </p:txBody>
        </p:sp>
      </p:grp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8001000" y="61722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2000" y="-368245"/>
            <a:ext cx="8226425" cy="7671987"/>
            <a:chOff x="762000" y="-368245"/>
            <a:chExt cx="8226425" cy="7671987"/>
          </a:xfrm>
        </p:grpSpPr>
        <p:pic>
          <p:nvPicPr>
            <p:cNvPr id="8195" name="Picture 3" descr="H:\My Pictures\Post-its\green 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-368245"/>
              <a:ext cx="7543799" cy="767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450" y="2105025"/>
              <a:ext cx="5753100" cy="264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95450" y="609600"/>
              <a:ext cx="5132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Retrospectives need an Action Plan!</a:t>
              </a:r>
              <a:endParaRPr lang="en-US" sz="24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486400" y="2819400"/>
              <a:ext cx="1962150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8194" name="Picture 2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6172200"/>
              <a:ext cx="987425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553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16 -0.13889 L 2.77778E-7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7055" y="-286878"/>
            <a:ext cx="7791145" cy="7449678"/>
            <a:chOff x="667055" y="-286878"/>
            <a:chExt cx="7791145" cy="74496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55" y="-286878"/>
              <a:ext cx="7791145" cy="7449678"/>
            </a:xfrm>
            <a:prstGeom prst="rect">
              <a:avLst/>
            </a:prstGeom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1" y="2832459"/>
              <a:ext cx="1828800" cy="1629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724" y="4343400"/>
              <a:ext cx="2124087" cy="1593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359" y="2939591"/>
              <a:ext cx="3087234" cy="1893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391009"/>
              <a:ext cx="4175919" cy="144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622646" y="691571"/>
              <a:ext cx="4464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Change Up the Retrospectives!</a:t>
              </a:r>
              <a:endParaRPr lang="en-US" sz="2400" dirty="0"/>
            </a:p>
          </p:txBody>
        </p:sp>
      </p:grpSp>
      <p:pic>
        <p:nvPicPr>
          <p:cNvPr id="614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7" y="5936465"/>
            <a:ext cx="9874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63 -0.10116 L 1.66667E-6 2.5925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24994" y="-377142"/>
            <a:ext cx="7290319" cy="7616142"/>
            <a:chOff x="924994" y="-377142"/>
            <a:chExt cx="7290319" cy="76161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94" y="-377142"/>
              <a:ext cx="7290319" cy="7616142"/>
            </a:xfrm>
            <a:prstGeom prst="rect">
              <a:avLst/>
            </a:prstGeom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786" y="2886075"/>
              <a:ext cx="4146221" cy="233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107" y="1856389"/>
              <a:ext cx="2209800" cy="165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6855" y="4248150"/>
              <a:ext cx="1295400" cy="194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371" y="1401818"/>
              <a:ext cx="1752600" cy="1311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081371" y="605135"/>
              <a:ext cx="40076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Train teams, not individuals!</a:t>
              </a:r>
              <a:endParaRPr lang="en-US" sz="2400" dirty="0"/>
            </a:p>
          </p:txBody>
        </p:sp>
      </p:grpSp>
      <p:pic>
        <p:nvPicPr>
          <p:cNvPr id="13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16 -0.23356 L 3.61111E-6 -1.48148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31788"/>
            <a:ext cx="86137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20877" y="-152400"/>
            <a:ext cx="7545057" cy="7315200"/>
            <a:chOff x="720877" y="-152400"/>
            <a:chExt cx="7545057" cy="7315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77" y="-152400"/>
              <a:ext cx="7545057" cy="7315200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461" y="2819400"/>
              <a:ext cx="3060792" cy="1968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399" y="1219200"/>
              <a:ext cx="2728401" cy="181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984242"/>
              <a:ext cx="2667000" cy="2000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76400" y="12192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Be present!</a:t>
              </a:r>
              <a:endParaRPr lang="en-US" sz="2400" dirty="0"/>
            </a:p>
          </p:txBody>
        </p:sp>
      </p:grpSp>
      <p:pic>
        <p:nvPicPr>
          <p:cNvPr id="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19800"/>
            <a:ext cx="9810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5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68 0.01111 L 5.55556E-7 -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o to Agile 20141222">
  <a:themeElements>
    <a:clrScheme name="GWRS-NewBrand">
      <a:dk1>
        <a:sysClr val="windowText" lastClr="000000"/>
      </a:dk1>
      <a:lt1>
        <a:sysClr val="window" lastClr="FFFFFF"/>
      </a:lt1>
      <a:dk2>
        <a:srgbClr val="97005E"/>
      </a:dk2>
      <a:lt2>
        <a:srgbClr val="0099DA"/>
      </a:lt2>
      <a:accent1>
        <a:srgbClr val="8A7969"/>
      </a:accent1>
      <a:accent2>
        <a:srgbClr val="0099DA"/>
      </a:accent2>
      <a:accent3>
        <a:srgbClr val="9E2A2B"/>
      </a:accent3>
      <a:accent4>
        <a:srgbClr val="005587"/>
      </a:accent4>
      <a:accent5>
        <a:srgbClr val="44693D"/>
      </a:accent5>
      <a:accent6>
        <a:srgbClr val="64278B"/>
      </a:accent6>
      <a:hlink>
        <a:srgbClr val="005587"/>
      </a:hlink>
      <a:folHlink>
        <a:srgbClr val="A7662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J.P. Morgan Asset Management Template Final_JPM log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J.P. Morgan Asset Management Template Final_JPM log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GWF Theme</Template>
  <TotalTime>1536</TotalTime>
  <Words>376</Words>
  <Application>Microsoft Office PowerPoint</Application>
  <PresentationFormat>On-screen Show (4:3)</PresentationFormat>
  <Paragraphs>133</Paragraphs>
  <Slides>23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Intro to Agile 20141222</vt:lpstr>
      <vt:lpstr>Retrospective on being an Agile Coach</vt:lpstr>
      <vt:lpstr>My Journey</vt:lpstr>
      <vt:lpstr>Agile Implementation:  Top Down vs Bottom Up</vt:lpstr>
      <vt:lpstr>Anchors and Engines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Scrum Master vs Agile Coach</vt:lpstr>
      <vt:lpstr>Training vs Coaching</vt:lpstr>
    </vt:vector>
  </TitlesOfParts>
  <Company>Great-West 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Retrospective on being an Agile Coach</dc:title>
  <dc:creator>Scott Bird</dc:creator>
  <cp:lastModifiedBy>Scott Bird</cp:lastModifiedBy>
  <cp:revision>118</cp:revision>
  <dcterms:created xsi:type="dcterms:W3CDTF">2015-10-02T15:12:37Z</dcterms:created>
  <dcterms:modified xsi:type="dcterms:W3CDTF">2015-10-26T03:07:23Z</dcterms:modified>
</cp:coreProperties>
</file>